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napToGrid="0">
      <p:cViewPr varScale="1">
        <p:scale>
          <a:sx n="120" d="100"/>
          <a:sy n="120" d="100"/>
        </p:scale>
        <p:origin x="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EEAD2-3746-5C44-BE20-8CB7AE0344EB}" type="datetimeFigureOut">
              <a:rPr lang="en-US" smtClean="0"/>
              <a:t>11/15/22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CEBD2-436A-0F42-9507-2365B34A1114}" type="slidenum">
              <a:rPr lang="en-US" smtClean="0"/>
              <a:t>‹#›</a:t>
            </a:fld>
            <a:endParaRPr lang="en-US"/>
          </a:p>
        </p:txBody>
      </p:sp>
    </p:spTree>
    <p:extLst>
      <p:ext uri="{BB962C8B-B14F-4D97-AF65-F5344CB8AC3E}">
        <p14:creationId xmlns:p14="http://schemas.microsoft.com/office/powerpoint/2010/main" val="128596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CEBD2-436A-0F42-9507-2365B34A1114}" type="slidenum">
              <a:rPr lang="en-US" smtClean="0"/>
              <a:t>9</a:t>
            </a:fld>
            <a:endParaRPr lang="en-US"/>
          </a:p>
        </p:txBody>
      </p:sp>
    </p:spTree>
    <p:extLst>
      <p:ext uri="{BB962C8B-B14F-4D97-AF65-F5344CB8AC3E}">
        <p14:creationId xmlns:p14="http://schemas.microsoft.com/office/powerpoint/2010/main" val="7016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11/15/22</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86441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2237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2265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7899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684766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3316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95251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5590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062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63737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11/15/22</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906467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11/15/22</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442358859"/>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headlines.sharethrough.com/" TargetMode="External"/><Relationship Id="rId13" Type="http://schemas.openxmlformats.org/officeDocument/2006/relationships/image" Target="../media/image2.jpeg"/><Relationship Id="rId3" Type="http://schemas.openxmlformats.org/officeDocument/2006/relationships/hyperlink" Target="https://hemingwayapp.com/" TargetMode="External"/><Relationship Id="rId7" Type="http://schemas.openxmlformats.org/officeDocument/2006/relationships/hyperlink" Target="https://app.grammarly.com/" TargetMode="External"/><Relationship Id="rId12" Type="http://schemas.openxmlformats.org/officeDocument/2006/relationships/hyperlink" Target="https://www.onelook.com/"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www.expresso-app.org/" TargetMode="External"/><Relationship Id="rId11" Type="http://schemas.openxmlformats.org/officeDocument/2006/relationships/hyperlink" Target="https://visuwords.com/" TargetMode="External"/><Relationship Id="rId5" Type="http://schemas.openxmlformats.org/officeDocument/2006/relationships/hyperlink" Target="https://juicystudio.com/services/readability.php" TargetMode="External"/><Relationship Id="rId10" Type="http://schemas.openxmlformats.org/officeDocument/2006/relationships/hyperlink" Target="https://www.wordhippo.com/" TargetMode="External"/><Relationship Id="rId4" Type="http://schemas.openxmlformats.org/officeDocument/2006/relationships/hyperlink" Target="https://datayze.com/readability-analyzer" TargetMode="External"/><Relationship Id="rId9" Type="http://schemas.openxmlformats.org/officeDocument/2006/relationships/hyperlink" Target="https://aminstitut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p view of wood desk with the plant, white keyboard, coffee in a white mug, notebook, and pen">
            <a:extLst>
              <a:ext uri="{FF2B5EF4-FFF2-40B4-BE49-F238E27FC236}">
                <a16:creationId xmlns:a16="http://schemas.microsoft.com/office/drawing/2014/main" id="{F7C27864-289E-9EC6-CA1E-E3BD5273E146}"/>
              </a:ext>
            </a:extLst>
          </p:cNvPr>
          <p:cNvPicPr>
            <a:picLocks noChangeAspect="1"/>
          </p:cNvPicPr>
          <p:nvPr/>
        </p:nvPicPr>
        <p:blipFill rotWithShape="1">
          <a:blip r:embed="rId2">
            <a:alphaModFix amt="80000"/>
          </a:blip>
          <a:srcRect t="6412" b="19787"/>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2F619CA-D547-6C90-4404-99FF8058D59C}"/>
              </a:ext>
            </a:extLst>
          </p:cNvPr>
          <p:cNvSpPr>
            <a:spLocks noGrp="1"/>
          </p:cNvSpPr>
          <p:nvPr>
            <p:ph type="ctrTitle"/>
          </p:nvPr>
        </p:nvSpPr>
        <p:spPr>
          <a:xfrm>
            <a:off x="762000" y="933451"/>
            <a:ext cx="5334000" cy="2576512"/>
          </a:xfrm>
        </p:spPr>
        <p:txBody>
          <a:bodyPr>
            <a:normAutofit/>
          </a:bodyPr>
          <a:lstStyle/>
          <a:p>
            <a:pPr algn="l"/>
            <a:r>
              <a:rPr lang="en-US" sz="6200" dirty="0">
                <a:solidFill>
                  <a:srgbClr val="FFFFFF"/>
                </a:solidFill>
              </a:rPr>
              <a:t>Copywriting for Social Media </a:t>
            </a:r>
          </a:p>
        </p:txBody>
      </p:sp>
      <p:sp>
        <p:nvSpPr>
          <p:cNvPr id="3" name="Subtitle 2">
            <a:extLst>
              <a:ext uri="{FF2B5EF4-FFF2-40B4-BE49-F238E27FC236}">
                <a16:creationId xmlns:a16="http://schemas.microsoft.com/office/drawing/2014/main" id="{50DD9BD8-BCA0-E0DA-DE36-21A7B2FAF50D}"/>
              </a:ext>
            </a:extLst>
          </p:cNvPr>
          <p:cNvSpPr>
            <a:spLocks noGrp="1"/>
          </p:cNvSpPr>
          <p:nvPr>
            <p:ph type="subTitle" idx="1"/>
          </p:nvPr>
        </p:nvSpPr>
        <p:spPr>
          <a:xfrm>
            <a:off x="762000" y="3809999"/>
            <a:ext cx="8382000" cy="1338471"/>
          </a:xfrm>
        </p:spPr>
        <p:txBody>
          <a:bodyPr>
            <a:normAutofit/>
          </a:bodyPr>
          <a:lstStyle/>
          <a:p>
            <a:pPr algn="l"/>
            <a:endParaRPr lang="en-US">
              <a:solidFill>
                <a:srgbClr val="FFFFFF"/>
              </a:solidFill>
            </a:endParaRPr>
          </a:p>
        </p:txBody>
      </p:sp>
    </p:spTree>
    <p:extLst>
      <p:ext uri="{BB962C8B-B14F-4D97-AF65-F5344CB8AC3E}">
        <p14:creationId xmlns:p14="http://schemas.microsoft.com/office/powerpoint/2010/main" val="122339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54AD7-B2A6-7A20-AE03-095C276B5DA6}"/>
              </a:ext>
            </a:extLst>
          </p:cNvPr>
          <p:cNvSpPr>
            <a:spLocks noGrp="1"/>
          </p:cNvSpPr>
          <p:nvPr>
            <p:ph type="title"/>
          </p:nvPr>
        </p:nvSpPr>
        <p:spPr>
          <a:xfrm>
            <a:off x="1049572" y="946205"/>
            <a:ext cx="9955033" cy="1079829"/>
          </a:xfrm>
        </p:spPr>
        <p:txBody>
          <a:bodyPr anchor="ctr">
            <a:normAutofit/>
          </a:bodyPr>
          <a:lstStyle/>
          <a:p>
            <a:r>
              <a:rPr lang="en-US"/>
              <a:t>Problem-Agitate-Solution or PAS</a:t>
            </a:r>
            <a:endParaRPr lang="en-US" dirty="0"/>
          </a:p>
        </p:txBody>
      </p:sp>
      <p:sp>
        <p:nvSpPr>
          <p:cNvPr id="3" name="Content Placeholder 2">
            <a:extLst>
              <a:ext uri="{FF2B5EF4-FFF2-40B4-BE49-F238E27FC236}">
                <a16:creationId xmlns:a16="http://schemas.microsoft.com/office/drawing/2014/main" id="{D264D0D3-62D2-D61D-B0AA-396B9218347B}"/>
              </a:ext>
            </a:extLst>
          </p:cNvPr>
          <p:cNvSpPr>
            <a:spLocks noGrp="1"/>
          </p:cNvSpPr>
          <p:nvPr>
            <p:ph idx="1"/>
          </p:nvPr>
        </p:nvSpPr>
        <p:spPr>
          <a:xfrm>
            <a:off x="1057522" y="3339548"/>
            <a:ext cx="7816134" cy="2943899"/>
          </a:xfrm>
        </p:spPr>
        <p:txBody>
          <a:bodyPr anchor="t">
            <a:normAutofit/>
          </a:bodyPr>
          <a:lstStyle/>
          <a:p>
            <a:pPr marL="514350" indent="-514350">
              <a:buFont typeface="+mj-lt"/>
              <a:buAutoNum type="arabicPeriod"/>
            </a:pPr>
            <a:r>
              <a:rPr lang="en-US" dirty="0"/>
              <a:t>State and identify the </a:t>
            </a:r>
            <a:r>
              <a:rPr lang="en-US" b="1" dirty="0"/>
              <a:t>PROBLEM.</a:t>
            </a:r>
          </a:p>
          <a:p>
            <a:pPr marL="514350" indent="-514350">
              <a:buFont typeface="+mj-lt"/>
              <a:buAutoNum type="arabicPeriod"/>
            </a:pPr>
            <a:r>
              <a:rPr lang="en-US" b="1" dirty="0"/>
              <a:t>AGITATE</a:t>
            </a:r>
            <a:r>
              <a:rPr lang="en-US" dirty="0"/>
              <a:t> the problem.</a:t>
            </a:r>
          </a:p>
          <a:p>
            <a:pPr marL="514350" indent="-514350">
              <a:buFont typeface="+mj-lt"/>
              <a:buAutoNum type="arabicPeriod"/>
            </a:pPr>
            <a:r>
              <a:rPr lang="en-US" dirty="0"/>
              <a:t>Provide </a:t>
            </a:r>
            <a:r>
              <a:rPr lang="en-US" b="1" dirty="0"/>
              <a:t>SOLUTION </a:t>
            </a:r>
            <a:r>
              <a:rPr lang="en-US" dirty="0"/>
              <a:t>with your product or service.</a:t>
            </a:r>
          </a:p>
          <a:p>
            <a:pPr marL="514350" indent="-514350">
              <a:buFont typeface="+mj-lt"/>
              <a:buAutoNum type="arabicPeriod"/>
            </a:pPr>
            <a:endParaRPr lang="en-US" dirty="0"/>
          </a:p>
        </p:txBody>
      </p:sp>
      <p:grpSp>
        <p:nvGrpSpPr>
          <p:cNvPr id="10" name="Group 9">
            <a:extLst>
              <a:ext uri="{FF2B5EF4-FFF2-40B4-BE49-F238E27FC236}">
                <a16:creationId xmlns:a16="http://schemas.microsoft.com/office/drawing/2014/main" id="{946904AF-CB04-4074-8038-1E84BC092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544" y="2244769"/>
            <a:ext cx="12191456" cy="2651760"/>
            <a:chOff x="476" y="-3923156"/>
            <a:chExt cx="10667524" cy="2493728"/>
          </a:xfrm>
        </p:grpSpPr>
        <p:sp>
          <p:nvSpPr>
            <p:cNvPr id="11" name="Freeform: Shape 10">
              <a:extLst>
                <a:ext uri="{FF2B5EF4-FFF2-40B4-BE49-F238E27FC236}">
                  <a16:creationId xmlns:a16="http://schemas.microsoft.com/office/drawing/2014/main" id="{4474A189-041A-4CCA-8049-673528200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88DA012-BD02-4870-86EF-931F6EF42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1393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064A9-1162-12F9-883D-912038A40E6A}"/>
              </a:ext>
            </a:extLst>
          </p:cNvPr>
          <p:cNvSpPr>
            <a:spLocks noGrp="1"/>
          </p:cNvSpPr>
          <p:nvPr>
            <p:ph type="title"/>
          </p:nvPr>
        </p:nvSpPr>
        <p:spPr>
          <a:xfrm>
            <a:off x="762001" y="981076"/>
            <a:ext cx="6095998" cy="1806574"/>
          </a:xfrm>
        </p:spPr>
        <p:txBody>
          <a:bodyPr anchor="b">
            <a:normAutofit/>
          </a:bodyPr>
          <a:lstStyle/>
          <a:p>
            <a:r>
              <a:rPr lang="en-US" dirty="0"/>
              <a:t>Problem</a:t>
            </a:r>
          </a:p>
        </p:txBody>
      </p:sp>
      <p:pic>
        <p:nvPicPr>
          <p:cNvPr id="14" name="Picture 13" descr="A calculus formula">
            <a:extLst>
              <a:ext uri="{FF2B5EF4-FFF2-40B4-BE49-F238E27FC236}">
                <a16:creationId xmlns:a16="http://schemas.microsoft.com/office/drawing/2014/main" id="{E169563C-86FB-05DD-9D53-8DAAC68A8C8B}"/>
              </a:ext>
            </a:extLst>
          </p:cNvPr>
          <p:cNvPicPr>
            <a:picLocks noChangeAspect="1"/>
          </p:cNvPicPr>
          <p:nvPr/>
        </p:nvPicPr>
        <p:blipFill rotWithShape="1">
          <a:blip r:embed="rId2"/>
          <a:srcRect l="24728" r="30771"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20" name="Freeform: Shape 19">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4D0C550-E1C1-178C-0B13-527BC734DB77}"/>
              </a:ext>
            </a:extLst>
          </p:cNvPr>
          <p:cNvSpPr>
            <a:spLocks noGrp="1"/>
          </p:cNvSpPr>
          <p:nvPr>
            <p:ph idx="1"/>
          </p:nvPr>
        </p:nvSpPr>
        <p:spPr>
          <a:xfrm>
            <a:off x="762001" y="3047999"/>
            <a:ext cx="6095998" cy="3048001"/>
          </a:xfrm>
        </p:spPr>
        <p:txBody>
          <a:bodyPr>
            <a:normAutofit/>
          </a:bodyPr>
          <a:lstStyle/>
          <a:p>
            <a:r>
              <a:rPr lang="en-US" sz="2600" dirty="0">
                <a:effectLst/>
                <a:latin typeface="Calibri" panose="020F0502020204030204" pitchFamily="34" charset="0"/>
                <a:ea typeface="Calibri" panose="020F0502020204030204" pitchFamily="34" charset="0"/>
                <a:cs typeface="Times New Roman" panose="02020603050405020304" pitchFamily="18" charset="0"/>
              </a:rPr>
              <a:t>The reader’s problem takes center stage in the PAS formula.  </a:t>
            </a:r>
          </a:p>
          <a:p>
            <a:r>
              <a:rPr lang="en-US" sz="2600" dirty="0">
                <a:latin typeface="Calibri" panose="020F0502020204030204" pitchFamily="34" charset="0"/>
                <a:ea typeface="Calibri" panose="020F0502020204030204" pitchFamily="34" charset="0"/>
                <a:cs typeface="Times New Roman" panose="02020603050405020304" pitchFamily="18" charset="0"/>
              </a:rPr>
              <a:t>U</a:t>
            </a:r>
            <a:r>
              <a:rPr lang="en-US" sz="2600" dirty="0">
                <a:effectLst/>
                <a:latin typeface="Calibri" panose="020F0502020204030204" pitchFamily="34" charset="0"/>
                <a:ea typeface="Calibri" panose="020F0502020204030204" pitchFamily="34" charset="0"/>
                <a:cs typeface="Times New Roman" panose="02020603050405020304" pitchFamily="18" charset="0"/>
              </a:rPr>
              <a:t>ncover the reader’s pain. </a:t>
            </a:r>
          </a:p>
          <a:p>
            <a:r>
              <a:rPr lang="en-US" sz="2600" dirty="0">
                <a:effectLst/>
                <a:latin typeface="Calibri" panose="020F0502020204030204" pitchFamily="34" charset="0"/>
                <a:ea typeface="Calibri" panose="020F0502020204030204" pitchFamily="34" charset="0"/>
                <a:cs typeface="Times New Roman" panose="02020603050405020304" pitchFamily="18" charset="0"/>
              </a:rPr>
              <a:t>Readers are not interested in staying in that zone of discomfort.</a:t>
            </a:r>
          </a:p>
          <a:p>
            <a:r>
              <a:rPr lang="en-US" sz="2600" dirty="0">
                <a:effectLst/>
                <a:latin typeface="Calibri" panose="020F0502020204030204" pitchFamily="34" charset="0"/>
                <a:ea typeface="Calibri" panose="020F0502020204030204" pitchFamily="34" charset="0"/>
                <a:cs typeface="Times New Roman" panose="02020603050405020304" pitchFamily="18" charset="0"/>
              </a:rPr>
              <a:t>Research your customers to determine the real pain points.  </a:t>
            </a:r>
            <a:endParaRPr lang="en-US" sz="2600" dirty="0"/>
          </a:p>
        </p:txBody>
      </p:sp>
      <p:sp>
        <p:nvSpPr>
          <p:cNvPr id="22" name="Freeform: Shape 21">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6251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39A76-CCDF-737C-A5DC-193EC6B81D1A}"/>
              </a:ext>
            </a:extLst>
          </p:cNvPr>
          <p:cNvSpPr>
            <a:spLocks noGrp="1"/>
          </p:cNvSpPr>
          <p:nvPr>
            <p:ph type="title"/>
          </p:nvPr>
        </p:nvSpPr>
        <p:spPr>
          <a:xfrm>
            <a:off x="762001" y="981076"/>
            <a:ext cx="6095998" cy="1806574"/>
          </a:xfrm>
        </p:spPr>
        <p:txBody>
          <a:bodyPr anchor="b">
            <a:normAutofit/>
          </a:bodyPr>
          <a:lstStyle/>
          <a:p>
            <a:r>
              <a:rPr lang="en-US" dirty="0"/>
              <a:t>Agitate</a:t>
            </a:r>
          </a:p>
        </p:txBody>
      </p:sp>
      <p:pic>
        <p:nvPicPr>
          <p:cNvPr id="5" name="Picture 4" descr="Business man pulling a block from Jenga tower">
            <a:extLst>
              <a:ext uri="{FF2B5EF4-FFF2-40B4-BE49-F238E27FC236}">
                <a16:creationId xmlns:a16="http://schemas.microsoft.com/office/drawing/2014/main" id="{1091084F-4FEC-6DDB-8FFE-233C06193754}"/>
              </a:ext>
            </a:extLst>
          </p:cNvPr>
          <p:cNvPicPr>
            <a:picLocks noChangeAspect="1"/>
          </p:cNvPicPr>
          <p:nvPr/>
        </p:nvPicPr>
        <p:blipFill rotWithShape="1">
          <a:blip r:embed="rId2"/>
          <a:srcRect l="34416" r="21083"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9" name="Freeform: Shape 18">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C514326-19A4-A2E9-CA97-909BC7DE2C87}"/>
              </a:ext>
            </a:extLst>
          </p:cNvPr>
          <p:cNvSpPr>
            <a:spLocks noGrp="1"/>
          </p:cNvSpPr>
          <p:nvPr>
            <p:ph idx="1"/>
          </p:nvPr>
        </p:nvSpPr>
        <p:spPr>
          <a:xfrm>
            <a:off x="762001" y="3047999"/>
            <a:ext cx="6095998" cy="3048001"/>
          </a:xfrm>
        </p:spPr>
        <p:txBody>
          <a:bodyPr>
            <a:normAutofit/>
          </a:bodyPr>
          <a:lstStyle/>
          <a:p>
            <a:r>
              <a:rPr lang="en-US" sz="2200"/>
              <a:t>Use emotive language to paint a clear picture of the disappointments, hassles, and regrets this problem brings.</a:t>
            </a:r>
          </a:p>
          <a:p>
            <a:r>
              <a:rPr lang="en-US" sz="2200"/>
              <a:t>Describe how life isn’t what it should be. And what life will be like if this problem isn’t resolved.</a:t>
            </a:r>
          </a:p>
          <a:p>
            <a:r>
              <a:rPr lang="en-US" sz="2200"/>
              <a:t>Make the reader feel like “Yes! That’s exactly how disappointed/lonely/anxious/stressed/tired/bad I feel! Make it go away!”</a:t>
            </a:r>
          </a:p>
          <a:p>
            <a:endParaRPr lang="en-US" sz="2200"/>
          </a:p>
        </p:txBody>
      </p:sp>
      <p:sp>
        <p:nvSpPr>
          <p:cNvPr id="21" name="Freeform: Shape 20">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5159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C4027-307D-CA53-2329-DE582B3A014E}"/>
              </a:ext>
            </a:extLst>
          </p:cNvPr>
          <p:cNvSpPr>
            <a:spLocks noGrp="1"/>
          </p:cNvSpPr>
          <p:nvPr>
            <p:ph type="title"/>
          </p:nvPr>
        </p:nvSpPr>
        <p:spPr>
          <a:xfrm>
            <a:off x="762001" y="981076"/>
            <a:ext cx="6095998" cy="1806574"/>
          </a:xfrm>
        </p:spPr>
        <p:txBody>
          <a:bodyPr anchor="b">
            <a:normAutofit/>
          </a:bodyPr>
          <a:lstStyle/>
          <a:p>
            <a:r>
              <a:rPr lang="en-US" dirty="0"/>
              <a:t>Solution</a:t>
            </a:r>
            <a:endParaRPr lang="en-US"/>
          </a:p>
        </p:txBody>
      </p:sp>
      <p:pic>
        <p:nvPicPr>
          <p:cNvPr id="7" name="Picture 6" descr="Black chess pieces arranged on a chessboard">
            <a:extLst>
              <a:ext uri="{FF2B5EF4-FFF2-40B4-BE49-F238E27FC236}">
                <a16:creationId xmlns:a16="http://schemas.microsoft.com/office/drawing/2014/main" id="{20A5EB6E-9EB7-D8BD-AD83-796FA54827C0}"/>
              </a:ext>
            </a:extLst>
          </p:cNvPr>
          <p:cNvPicPr>
            <a:picLocks noChangeAspect="1"/>
          </p:cNvPicPr>
          <p:nvPr/>
        </p:nvPicPr>
        <p:blipFill rotWithShape="1">
          <a:blip r:embed="rId2"/>
          <a:srcRect l="46381" r="9452"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9" name="Freeform: Shape 18">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3ACB3FE-90B6-602E-3DF7-165D59AEC90F}"/>
              </a:ext>
            </a:extLst>
          </p:cNvPr>
          <p:cNvSpPr>
            <a:spLocks noGrp="1"/>
          </p:cNvSpPr>
          <p:nvPr>
            <p:ph idx="1"/>
          </p:nvPr>
        </p:nvSpPr>
        <p:spPr>
          <a:xfrm>
            <a:off x="762001" y="3047999"/>
            <a:ext cx="6095998" cy="3048001"/>
          </a:xfrm>
        </p:spPr>
        <p:txBody>
          <a:bodyPr>
            <a:normAutofit/>
          </a:bodyPr>
          <a:lstStyle/>
          <a:p>
            <a:r>
              <a:rPr lang="en-US" dirty="0"/>
              <a:t>Introduce the product or service that will solve the problem and end the pain.</a:t>
            </a:r>
            <a:endParaRPr lang="en-US"/>
          </a:p>
          <a:p>
            <a:endParaRPr lang="en-US"/>
          </a:p>
        </p:txBody>
      </p:sp>
      <p:sp>
        <p:nvSpPr>
          <p:cNvPr id="21" name="Freeform: Shape 20">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87504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DB50A8-107A-9208-6305-591314E80AE1}"/>
              </a:ext>
            </a:extLst>
          </p:cNvPr>
          <p:cNvSpPr>
            <a:spLocks noGrp="1"/>
          </p:cNvSpPr>
          <p:nvPr>
            <p:ph type="title"/>
          </p:nvPr>
        </p:nvSpPr>
        <p:spPr>
          <a:xfrm>
            <a:off x="5334001" y="1163594"/>
            <a:ext cx="6095999" cy="1624055"/>
          </a:xfrm>
        </p:spPr>
        <p:txBody>
          <a:bodyPr vert="horz" lIns="91440" tIns="45720" rIns="91440" bIns="45720" rtlCol="0" anchor="b" anchorCtr="0">
            <a:normAutofit/>
          </a:bodyPr>
          <a:lstStyle/>
          <a:p>
            <a:r>
              <a:rPr lang="en-US" sz="4400" kern="1200" dirty="0">
                <a:solidFill>
                  <a:schemeClr val="tx1"/>
                </a:solidFill>
                <a:latin typeface="+mj-lt"/>
                <a:ea typeface="+mj-ea"/>
                <a:cs typeface="+mj-cs"/>
              </a:rPr>
              <a:t>RFS questions to answer </a:t>
            </a:r>
          </a:p>
        </p:txBody>
      </p:sp>
      <p:pic>
        <p:nvPicPr>
          <p:cNvPr id="7" name="Content Placeholder 6" descr="Man wearing white shirt and yellow sweater">
            <a:extLst>
              <a:ext uri="{FF2B5EF4-FFF2-40B4-BE49-F238E27FC236}">
                <a16:creationId xmlns:a16="http://schemas.microsoft.com/office/drawing/2014/main" id="{4E8E893F-E78C-E344-6189-4AAB56815720}"/>
              </a:ext>
            </a:extLst>
          </p:cNvPr>
          <p:cNvPicPr>
            <a:picLocks noGrp="1" noChangeAspect="1"/>
          </p:cNvPicPr>
          <p:nvPr>
            <p:ph idx="1"/>
          </p:nvPr>
        </p:nvPicPr>
        <p:blipFill rotWithShape="1">
          <a:blip r:embed="rId2"/>
          <a:srcRect l="28125" r="27374"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23" name="Freeform: Shape 22">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B2348B5D-B893-E79A-7303-BF2D7269C5D6}"/>
              </a:ext>
            </a:extLst>
          </p:cNvPr>
          <p:cNvSpPr>
            <a:spLocks noGrp="1"/>
          </p:cNvSpPr>
          <p:nvPr>
            <p:ph type="body" sz="half" idx="2"/>
          </p:nvPr>
        </p:nvSpPr>
        <p:spPr>
          <a:xfrm>
            <a:off x="5334001" y="3047999"/>
            <a:ext cx="6095999" cy="3048001"/>
          </a:xfrm>
        </p:spPr>
        <p:txBody>
          <a:bodyPr vert="horz" lIns="91440" tIns="45720" rIns="91440" bIns="45720" rtlCol="0">
            <a:normAutofit/>
          </a:bodyPr>
          <a:lstStyle/>
          <a:p>
            <a:pPr indent="-228600">
              <a:buFont typeface="Arial" panose="020B0604020202020204" pitchFamily="34" charset="0"/>
              <a:buChar char="•"/>
            </a:pPr>
            <a:r>
              <a:rPr lang="en-US"/>
              <a:t>Why don’t companies sign up with us?</a:t>
            </a:r>
          </a:p>
          <a:p>
            <a:pPr indent="-228600">
              <a:buFont typeface="Arial" panose="020B0604020202020204" pitchFamily="34" charset="0"/>
              <a:buChar char="•"/>
            </a:pPr>
            <a:r>
              <a:rPr lang="en-US"/>
              <a:t>What are their fears? Why do they hesitate?</a:t>
            </a:r>
          </a:p>
          <a:p>
            <a:pPr indent="-228600">
              <a:buFont typeface="Arial" panose="020B0604020202020204" pitchFamily="34" charset="0"/>
              <a:buChar char="•"/>
            </a:pPr>
            <a:r>
              <a:rPr lang="en-US"/>
              <a:t>What are their pain points?</a:t>
            </a:r>
          </a:p>
          <a:p>
            <a:pPr indent="-228600">
              <a:buFont typeface="Arial" panose="020B0604020202020204" pitchFamily="34" charset="0"/>
              <a:buChar char="•"/>
            </a:pPr>
            <a:endParaRPr lang="en-US"/>
          </a:p>
        </p:txBody>
      </p:sp>
    </p:spTree>
    <p:extLst>
      <p:ext uri="{BB962C8B-B14F-4D97-AF65-F5344CB8AC3E}">
        <p14:creationId xmlns:p14="http://schemas.microsoft.com/office/powerpoint/2010/main" val="2792711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aptop and a notebook on a table">
            <a:extLst>
              <a:ext uri="{FF2B5EF4-FFF2-40B4-BE49-F238E27FC236}">
                <a16:creationId xmlns:a16="http://schemas.microsoft.com/office/drawing/2014/main" id="{F3F2F6A1-C5F9-22D2-24A8-BD8B4857549D}"/>
              </a:ext>
            </a:extLst>
          </p:cNvPr>
          <p:cNvPicPr>
            <a:picLocks noChangeAspect="1"/>
          </p:cNvPicPr>
          <p:nvPr/>
        </p:nvPicPr>
        <p:blipFill rotWithShape="1">
          <a:blip r:embed="rId2">
            <a:alphaModFix amt="80000"/>
          </a:blip>
          <a:srcRect t="9953" b="1514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0" name="Group 1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1" name="Freeform: Shape 2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BD44964-7A9C-FF77-4A22-EEB5B46A7B32}"/>
              </a:ext>
            </a:extLst>
          </p:cNvPr>
          <p:cNvSpPr>
            <a:spLocks noGrp="1"/>
          </p:cNvSpPr>
          <p:nvPr>
            <p:ph type="ctrTitle"/>
          </p:nvPr>
        </p:nvSpPr>
        <p:spPr>
          <a:xfrm>
            <a:off x="762000" y="933451"/>
            <a:ext cx="5334000" cy="2576512"/>
          </a:xfrm>
        </p:spPr>
        <p:txBody>
          <a:bodyPr>
            <a:normAutofit/>
          </a:bodyPr>
          <a:lstStyle/>
          <a:p>
            <a:pPr algn="l"/>
            <a:r>
              <a:rPr lang="en-US" sz="5600" dirty="0">
                <a:solidFill>
                  <a:srgbClr val="FFFFFF"/>
                </a:solidFill>
              </a:rPr>
              <a:t>Tools to improve content</a:t>
            </a:r>
          </a:p>
        </p:txBody>
      </p:sp>
      <p:sp>
        <p:nvSpPr>
          <p:cNvPr id="3" name="Subtitle 2">
            <a:extLst>
              <a:ext uri="{FF2B5EF4-FFF2-40B4-BE49-F238E27FC236}">
                <a16:creationId xmlns:a16="http://schemas.microsoft.com/office/drawing/2014/main" id="{E73760CF-9537-4858-0DF4-DD6D07C61A30}"/>
              </a:ext>
            </a:extLst>
          </p:cNvPr>
          <p:cNvSpPr>
            <a:spLocks noGrp="1"/>
          </p:cNvSpPr>
          <p:nvPr>
            <p:ph type="subTitle" idx="1"/>
          </p:nvPr>
        </p:nvSpPr>
        <p:spPr>
          <a:xfrm>
            <a:off x="762000" y="3809999"/>
            <a:ext cx="8382000" cy="1338471"/>
          </a:xfrm>
        </p:spPr>
        <p:txBody>
          <a:bodyPr>
            <a:normAutofit/>
          </a:bodyPr>
          <a:lstStyle/>
          <a:p>
            <a:pPr algn="l"/>
            <a:endParaRPr lang="en-US">
              <a:solidFill>
                <a:srgbClr val="FFFFFF"/>
              </a:solidFill>
            </a:endParaRPr>
          </a:p>
        </p:txBody>
      </p:sp>
    </p:spTree>
    <p:extLst>
      <p:ext uri="{BB962C8B-B14F-4D97-AF65-F5344CB8AC3E}">
        <p14:creationId xmlns:p14="http://schemas.microsoft.com/office/powerpoint/2010/main" val="506107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FCDD14-2A48-27DD-5D36-094EF466C5AE}"/>
              </a:ext>
            </a:extLst>
          </p:cNvPr>
          <p:cNvSpPr>
            <a:spLocks noGrp="1"/>
          </p:cNvSpPr>
          <p:nvPr>
            <p:ph type="title"/>
          </p:nvPr>
        </p:nvSpPr>
        <p:spPr>
          <a:xfrm>
            <a:off x="762001" y="981076"/>
            <a:ext cx="6095998" cy="1806574"/>
          </a:xfrm>
        </p:spPr>
        <p:txBody>
          <a:bodyPr anchor="b">
            <a:normAutofit/>
          </a:bodyPr>
          <a:lstStyle/>
          <a:p>
            <a:r>
              <a:rPr lang="en-US" dirty="0"/>
              <a:t>LinkedIn</a:t>
            </a:r>
          </a:p>
        </p:txBody>
      </p:sp>
      <p:pic>
        <p:nvPicPr>
          <p:cNvPr id="5" name="Picture 4" descr="Different coloured question marks">
            <a:extLst>
              <a:ext uri="{FF2B5EF4-FFF2-40B4-BE49-F238E27FC236}">
                <a16:creationId xmlns:a16="http://schemas.microsoft.com/office/drawing/2014/main" id="{3326B765-0A0F-67B0-5C1D-D6AE30ABB7B5}"/>
              </a:ext>
            </a:extLst>
          </p:cNvPr>
          <p:cNvPicPr>
            <a:picLocks noChangeAspect="1"/>
          </p:cNvPicPr>
          <p:nvPr/>
        </p:nvPicPr>
        <p:blipFill rotWithShape="1">
          <a:blip r:embed="rId2"/>
          <a:srcRect l="30190" r="32310"/>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20" name="Freeform: Shape 19">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C003C5F-C508-A17A-D6C0-3A0471A91267}"/>
              </a:ext>
            </a:extLst>
          </p:cNvPr>
          <p:cNvSpPr>
            <a:spLocks noGrp="1"/>
          </p:cNvSpPr>
          <p:nvPr>
            <p:ph idx="1"/>
          </p:nvPr>
        </p:nvSpPr>
        <p:spPr>
          <a:xfrm>
            <a:off x="762001" y="3047999"/>
            <a:ext cx="6095998" cy="3048001"/>
          </a:xfrm>
        </p:spPr>
        <p:txBody>
          <a:bodyPr>
            <a:normAutofit/>
          </a:bodyPr>
          <a:lstStyle/>
          <a:p>
            <a:r>
              <a:rPr lang="en-US" sz="1500" dirty="0"/>
              <a:t>Focus on self-improvement:</a:t>
            </a:r>
          </a:p>
          <a:p>
            <a:pPr lvl="1"/>
            <a:r>
              <a:rPr lang="en-US" sz="1500" dirty="0"/>
              <a:t>How will this post help the reader grow?</a:t>
            </a:r>
          </a:p>
          <a:p>
            <a:pPr lvl="1"/>
            <a:r>
              <a:rPr lang="en-US" sz="1500" dirty="0"/>
              <a:t>Include words such as growth, success, leader, mistakes, habits, productivity, goals.</a:t>
            </a:r>
          </a:p>
          <a:p>
            <a:r>
              <a:rPr lang="en-US" sz="1500" dirty="0"/>
              <a:t>Simplify your language.</a:t>
            </a:r>
          </a:p>
          <a:p>
            <a:r>
              <a:rPr lang="en-US" sz="1500" dirty="0"/>
              <a:t>Master the CTA:</a:t>
            </a:r>
          </a:p>
          <a:p>
            <a:pPr lvl="1"/>
            <a:r>
              <a:rPr lang="en-US" sz="1500" dirty="0"/>
              <a:t>Share options or thoughts. </a:t>
            </a:r>
          </a:p>
          <a:p>
            <a:pPr lvl="1"/>
            <a:r>
              <a:rPr lang="en-US" sz="1500" dirty="0"/>
              <a:t>Use emoji for CTA.</a:t>
            </a:r>
          </a:p>
          <a:p>
            <a:pPr lvl="1"/>
            <a:endParaRPr lang="en-US" sz="1500" dirty="0"/>
          </a:p>
        </p:txBody>
      </p:sp>
      <p:sp>
        <p:nvSpPr>
          <p:cNvPr id="22" name="Freeform: Shape 21">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1120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15D17-6568-8BE9-A531-B421B7F3A2F0}"/>
              </a:ext>
            </a:extLst>
          </p:cNvPr>
          <p:cNvSpPr>
            <a:spLocks noGrp="1"/>
          </p:cNvSpPr>
          <p:nvPr>
            <p:ph type="title"/>
          </p:nvPr>
        </p:nvSpPr>
        <p:spPr>
          <a:xfrm>
            <a:off x="762001" y="981076"/>
            <a:ext cx="6095998" cy="1806574"/>
          </a:xfrm>
        </p:spPr>
        <p:txBody>
          <a:bodyPr anchor="b">
            <a:normAutofit/>
          </a:bodyPr>
          <a:lstStyle/>
          <a:p>
            <a:r>
              <a:rPr lang="en-US" dirty="0"/>
              <a:t>Use smart &amp; AI tools</a:t>
            </a:r>
          </a:p>
        </p:txBody>
      </p:sp>
      <p:pic>
        <p:nvPicPr>
          <p:cNvPr id="5" name="Picture 4" descr="Work tools and supplies">
            <a:extLst>
              <a:ext uri="{FF2B5EF4-FFF2-40B4-BE49-F238E27FC236}">
                <a16:creationId xmlns:a16="http://schemas.microsoft.com/office/drawing/2014/main" id="{8096C4D7-3DAC-8BF6-6EAE-A3D879BF8E02}"/>
              </a:ext>
            </a:extLst>
          </p:cNvPr>
          <p:cNvPicPr>
            <a:picLocks noChangeAspect="1"/>
          </p:cNvPicPr>
          <p:nvPr/>
        </p:nvPicPr>
        <p:blipFill rotWithShape="1">
          <a:blip r:embed="rId2"/>
          <a:srcRect l="24552" r="30947"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1" name="Freeform: Shape 10">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5A5B3C2-9763-2CB1-98E4-1BCE5371ABEA}"/>
              </a:ext>
            </a:extLst>
          </p:cNvPr>
          <p:cNvSpPr>
            <a:spLocks noGrp="1"/>
          </p:cNvSpPr>
          <p:nvPr>
            <p:ph idx="1"/>
          </p:nvPr>
        </p:nvSpPr>
        <p:spPr>
          <a:xfrm>
            <a:off x="762001" y="3047999"/>
            <a:ext cx="6095998" cy="3048001"/>
          </a:xfrm>
        </p:spPr>
        <p:txBody>
          <a:bodyPr>
            <a:normAutofit/>
          </a:bodyPr>
          <a:lstStyle/>
          <a:p>
            <a:r>
              <a:rPr lang="en-US" sz="1400" dirty="0"/>
              <a:t>Readability tools (</a:t>
            </a:r>
            <a:r>
              <a:rPr lang="en-US" sz="1400" dirty="0">
                <a:hlinkClick r:id="rId3"/>
              </a:rPr>
              <a:t>Hemingway App</a:t>
            </a:r>
            <a:r>
              <a:rPr lang="en-US" sz="1400" dirty="0"/>
              <a:t>, </a:t>
            </a:r>
            <a:r>
              <a:rPr lang="en-US" sz="1400" dirty="0">
                <a:hlinkClick r:id="rId4"/>
              </a:rPr>
              <a:t>Readability Analizer</a:t>
            </a:r>
            <a:r>
              <a:rPr lang="en-US" sz="1400" dirty="0"/>
              <a:t>, </a:t>
            </a:r>
            <a:r>
              <a:rPr lang="en-US" sz="1400" dirty="0">
                <a:hlinkClick r:id="rId5"/>
              </a:rPr>
              <a:t>Juicy Studio Readability Test</a:t>
            </a:r>
            <a:r>
              <a:rPr lang="en-US" sz="1400" dirty="0"/>
              <a:t>)</a:t>
            </a:r>
          </a:p>
          <a:p>
            <a:r>
              <a:rPr lang="en-US" sz="1400" dirty="0"/>
              <a:t>Spelling &amp; Grammar (</a:t>
            </a:r>
            <a:r>
              <a:rPr lang="en-US" sz="1400" dirty="0">
                <a:hlinkClick r:id="rId6"/>
              </a:rPr>
              <a:t>expresso app</a:t>
            </a:r>
            <a:r>
              <a:rPr lang="en-US" sz="1400" dirty="0"/>
              <a:t>, </a:t>
            </a:r>
            <a:r>
              <a:rPr lang="en-US" sz="1400" dirty="0">
                <a:hlinkClick r:id="rId7"/>
              </a:rPr>
              <a:t>Grammarly</a:t>
            </a:r>
            <a:r>
              <a:rPr lang="en-US" sz="1400" dirty="0"/>
              <a:t>)</a:t>
            </a:r>
          </a:p>
          <a:p>
            <a:r>
              <a:rPr lang="en-US" sz="1400" dirty="0"/>
              <a:t>Headline Analyzing Tools (First sentence for LinkedIn Copy)</a:t>
            </a:r>
          </a:p>
          <a:p>
            <a:pPr lvl="1"/>
            <a:r>
              <a:rPr lang="en-US" sz="1400" dirty="0" err="1">
                <a:hlinkClick r:id="rId8"/>
              </a:rPr>
              <a:t>Sharethrough</a:t>
            </a:r>
            <a:r>
              <a:rPr lang="en-US" sz="1400" dirty="0"/>
              <a:t> Headline Analyzer</a:t>
            </a:r>
          </a:p>
          <a:p>
            <a:pPr lvl="1"/>
            <a:r>
              <a:rPr lang="en-US" sz="1400" dirty="0" err="1">
                <a:hlinkClick r:id="rId9"/>
              </a:rPr>
              <a:t>Aminstitute.com</a:t>
            </a:r>
            <a:r>
              <a:rPr lang="en-US" sz="1400" dirty="0">
                <a:hlinkClick r:id="rId9"/>
              </a:rPr>
              <a:t> </a:t>
            </a:r>
            <a:r>
              <a:rPr lang="en-US" sz="1400" dirty="0"/>
              <a:t>(30-40% emotional words)</a:t>
            </a:r>
          </a:p>
          <a:p>
            <a:r>
              <a:rPr lang="en-US" sz="1400" dirty="0"/>
              <a:t>Creative Tools (</a:t>
            </a:r>
            <a:r>
              <a:rPr lang="en-US" sz="1400" dirty="0">
                <a:hlinkClick r:id="rId10"/>
              </a:rPr>
              <a:t>word hippo</a:t>
            </a:r>
            <a:r>
              <a:rPr lang="en-US" sz="1400" dirty="0"/>
              <a:t>, </a:t>
            </a:r>
            <a:r>
              <a:rPr lang="en-US" sz="1400" dirty="0" err="1">
                <a:hlinkClick r:id="rId11"/>
              </a:rPr>
              <a:t>VisuWords</a:t>
            </a:r>
            <a:r>
              <a:rPr lang="en-US" sz="1400" dirty="0"/>
              <a:t>, </a:t>
            </a:r>
            <a:r>
              <a:rPr lang="en-US" sz="1400" dirty="0" err="1">
                <a:hlinkClick r:id="rId12"/>
              </a:rPr>
              <a:t>OneLook</a:t>
            </a:r>
            <a:r>
              <a:rPr lang="en-US" sz="1400" dirty="0"/>
              <a:t>)</a:t>
            </a:r>
          </a:p>
        </p:txBody>
      </p:sp>
      <p:sp>
        <p:nvSpPr>
          <p:cNvPr id="13" name="Freeform: Shape 12">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1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712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11" descr="A person holding a phone&#10;&#10;Description automatically generated with low confidence">
            <a:extLst>
              <a:ext uri="{FF2B5EF4-FFF2-40B4-BE49-F238E27FC236}">
                <a16:creationId xmlns:a16="http://schemas.microsoft.com/office/drawing/2014/main" id="{58BF8436-1988-2A01-58A2-929C5797E94B}"/>
              </a:ext>
            </a:extLst>
          </p:cNvPr>
          <p:cNvPicPr>
            <a:picLocks noChangeAspect="1"/>
          </p:cNvPicPr>
          <p:nvPr/>
        </p:nvPicPr>
        <p:blipFill rotWithShape="1">
          <a:blip r:embed="rId2">
            <a:alphaModFix amt="80000"/>
          </a:blip>
          <a:srcRect t="10129" b="14965"/>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32" name="Group 3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46" name="Freeform: Shape 3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1D05A35-1529-BA0E-6271-EB2B0FB503E4}"/>
              </a:ext>
            </a:extLst>
          </p:cNvPr>
          <p:cNvSpPr>
            <a:spLocks noGrp="1"/>
          </p:cNvSpPr>
          <p:nvPr>
            <p:ph type="title"/>
          </p:nvPr>
        </p:nvSpPr>
        <p:spPr>
          <a:xfrm>
            <a:off x="762000" y="933451"/>
            <a:ext cx="5334000" cy="2576512"/>
          </a:xfrm>
        </p:spPr>
        <p:txBody>
          <a:bodyPr vert="horz" lIns="91440" tIns="45720" rIns="91440" bIns="45720" rtlCol="0" anchor="b" anchorCtr="0">
            <a:normAutofit/>
          </a:bodyPr>
          <a:lstStyle/>
          <a:p>
            <a:r>
              <a:rPr lang="en-US" sz="8000" dirty="0">
                <a:solidFill>
                  <a:srgbClr val="FFFFFF"/>
                </a:solidFill>
              </a:rPr>
              <a:t>The Four P Approach</a:t>
            </a:r>
          </a:p>
        </p:txBody>
      </p:sp>
      <p:sp>
        <p:nvSpPr>
          <p:cNvPr id="3" name="Text Placeholder 2">
            <a:extLst>
              <a:ext uri="{FF2B5EF4-FFF2-40B4-BE49-F238E27FC236}">
                <a16:creationId xmlns:a16="http://schemas.microsoft.com/office/drawing/2014/main" id="{CC7052A8-C387-B6FB-70FB-2699ECD40BED}"/>
              </a:ext>
            </a:extLst>
          </p:cNvPr>
          <p:cNvSpPr>
            <a:spLocks noGrp="1"/>
          </p:cNvSpPr>
          <p:nvPr>
            <p:ph type="body" idx="1"/>
          </p:nvPr>
        </p:nvSpPr>
        <p:spPr>
          <a:xfrm>
            <a:off x="762000" y="3809999"/>
            <a:ext cx="8382000" cy="1338471"/>
          </a:xfrm>
        </p:spPr>
        <p:txBody>
          <a:bodyPr vert="horz" lIns="91440" tIns="45720" rIns="91440" bIns="45720" rtlCol="0">
            <a:normAutofit/>
          </a:bodyPr>
          <a:lstStyle/>
          <a:p>
            <a:r>
              <a:rPr lang="en-US" dirty="0">
                <a:solidFill>
                  <a:srgbClr val="FFFFFF"/>
                </a:solidFill>
                <a:effectLst/>
              </a:rPr>
              <a:t>Promise. Picture. Proof. Push. </a:t>
            </a:r>
            <a:endParaRPr lang="en-US" dirty="0">
              <a:solidFill>
                <a:srgbClr val="FFFFFF"/>
              </a:solidFill>
            </a:endParaRPr>
          </a:p>
        </p:txBody>
      </p:sp>
    </p:spTree>
    <p:extLst>
      <p:ext uri="{BB962C8B-B14F-4D97-AF65-F5344CB8AC3E}">
        <p14:creationId xmlns:p14="http://schemas.microsoft.com/office/powerpoint/2010/main" val="3808992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CD41C5-5D45-8E01-F630-039342BD4402}"/>
              </a:ext>
            </a:extLst>
          </p:cNvPr>
          <p:cNvSpPr>
            <a:spLocks noGrp="1"/>
          </p:cNvSpPr>
          <p:nvPr>
            <p:ph type="title"/>
          </p:nvPr>
        </p:nvSpPr>
        <p:spPr>
          <a:xfrm>
            <a:off x="762001" y="981076"/>
            <a:ext cx="6095998" cy="1806574"/>
          </a:xfrm>
        </p:spPr>
        <p:txBody>
          <a:bodyPr anchor="b">
            <a:normAutofit/>
          </a:bodyPr>
          <a:lstStyle/>
          <a:p>
            <a:r>
              <a:rPr lang="en-US" dirty="0"/>
              <a:t>Promise</a:t>
            </a:r>
          </a:p>
        </p:txBody>
      </p:sp>
      <p:pic>
        <p:nvPicPr>
          <p:cNvPr id="14" name="Picture 13" descr="Question mark boxes">
            <a:extLst>
              <a:ext uri="{FF2B5EF4-FFF2-40B4-BE49-F238E27FC236}">
                <a16:creationId xmlns:a16="http://schemas.microsoft.com/office/drawing/2014/main" id="{62CC339B-5A95-C434-5252-C9EC107FEBED}"/>
              </a:ext>
            </a:extLst>
          </p:cNvPr>
          <p:cNvPicPr>
            <a:picLocks noChangeAspect="1"/>
          </p:cNvPicPr>
          <p:nvPr/>
        </p:nvPicPr>
        <p:blipFill rotWithShape="1">
          <a:blip r:embed="rId2"/>
          <a:srcRect l="34190" r="28310"/>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20" name="Freeform: Shape 19">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F72952A-53C0-A4A8-1FFA-0926BA9BBB97}"/>
              </a:ext>
            </a:extLst>
          </p:cNvPr>
          <p:cNvSpPr>
            <a:spLocks noGrp="1"/>
          </p:cNvSpPr>
          <p:nvPr>
            <p:ph idx="1"/>
          </p:nvPr>
        </p:nvSpPr>
        <p:spPr>
          <a:xfrm>
            <a:off x="762001" y="3047999"/>
            <a:ext cx="6095998" cy="3048001"/>
          </a:xfrm>
        </p:spPr>
        <p:txBody>
          <a:bodyPr>
            <a:normAutofit/>
          </a:bodyPr>
          <a:lstStyle/>
          <a:p>
            <a:r>
              <a:rPr lang="en-US" sz="2400"/>
              <a:t>The promise is your big claim. It’s how you get attention. It can take the form of a headline or the introductory copy of your piece.</a:t>
            </a:r>
          </a:p>
          <a:p>
            <a:r>
              <a:rPr lang="en-US" sz="2400"/>
              <a:t>The promise is what your product, service or content is going to DO for the reader. How will it improve their lives? This is the big claim that will get them interested.</a:t>
            </a:r>
          </a:p>
        </p:txBody>
      </p:sp>
      <p:sp>
        <p:nvSpPr>
          <p:cNvPr id="22" name="Freeform: Shape 21">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8989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4958A-9D32-DAD0-59AF-265504EBE605}"/>
              </a:ext>
            </a:extLst>
          </p:cNvPr>
          <p:cNvSpPr>
            <a:spLocks noGrp="1"/>
          </p:cNvSpPr>
          <p:nvPr>
            <p:ph type="title"/>
          </p:nvPr>
        </p:nvSpPr>
        <p:spPr>
          <a:xfrm>
            <a:off x="762001" y="981076"/>
            <a:ext cx="6095998" cy="1806574"/>
          </a:xfrm>
        </p:spPr>
        <p:txBody>
          <a:bodyPr anchor="b">
            <a:normAutofit/>
          </a:bodyPr>
          <a:lstStyle/>
          <a:p>
            <a:r>
              <a:rPr lang="en-US" dirty="0"/>
              <a:t>Picture</a:t>
            </a:r>
          </a:p>
        </p:txBody>
      </p:sp>
      <p:pic>
        <p:nvPicPr>
          <p:cNvPr id="14" name="Picture 13" descr="Opened cans of different color paint">
            <a:extLst>
              <a:ext uri="{FF2B5EF4-FFF2-40B4-BE49-F238E27FC236}">
                <a16:creationId xmlns:a16="http://schemas.microsoft.com/office/drawing/2014/main" id="{B2931B89-6F51-7A1B-4FBB-CC315BC6B386}"/>
              </a:ext>
            </a:extLst>
          </p:cNvPr>
          <p:cNvPicPr>
            <a:picLocks noChangeAspect="1"/>
          </p:cNvPicPr>
          <p:nvPr/>
        </p:nvPicPr>
        <p:blipFill rotWithShape="1">
          <a:blip r:embed="rId2"/>
          <a:srcRect l="24632" r="30867"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20" name="Freeform: Shape 19">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2BCE396-04C5-B181-046F-9B440E195B68}"/>
              </a:ext>
            </a:extLst>
          </p:cNvPr>
          <p:cNvSpPr>
            <a:spLocks noGrp="1"/>
          </p:cNvSpPr>
          <p:nvPr>
            <p:ph idx="1"/>
          </p:nvPr>
        </p:nvSpPr>
        <p:spPr>
          <a:xfrm>
            <a:off x="762001" y="3047999"/>
            <a:ext cx="6095998" cy="3048001"/>
          </a:xfrm>
        </p:spPr>
        <p:txBody>
          <a:bodyPr>
            <a:normAutofit/>
          </a:bodyPr>
          <a:lstStyle/>
          <a:p>
            <a:r>
              <a:rPr lang="en-US" sz="1800" dirty="0"/>
              <a:t>Paint a picture for the reader.</a:t>
            </a:r>
          </a:p>
          <a:p>
            <a:r>
              <a:rPr lang="en-US" sz="1800" dirty="0"/>
              <a:t>Use emotive language to help them visualize how your product or service is going to change their life when they adopt your solution.</a:t>
            </a:r>
          </a:p>
          <a:p>
            <a:r>
              <a:rPr lang="en-US" sz="1800" dirty="0"/>
              <a:t>Be as specific as possible to make the reader engage on an emotional level.</a:t>
            </a:r>
          </a:p>
          <a:p>
            <a:r>
              <a:rPr lang="en-US" sz="1800" dirty="0"/>
              <a:t>No </a:t>
            </a:r>
            <a:r>
              <a:rPr lang="en-US" sz="1800" dirty="0" err="1"/>
              <a:t>Ffcts</a:t>
            </a:r>
            <a:r>
              <a:rPr lang="en-US" sz="1800" dirty="0"/>
              <a:t>, figure or proof are needed at this point. </a:t>
            </a:r>
          </a:p>
          <a:p>
            <a:r>
              <a:rPr lang="en-US" sz="1800" dirty="0"/>
              <a:t>Remember: People make the decision to buy based on emotion. </a:t>
            </a:r>
          </a:p>
        </p:txBody>
      </p:sp>
      <p:sp>
        <p:nvSpPr>
          <p:cNvPr id="22" name="Freeform: Shape 21">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73799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6AA64-BE28-467D-7C36-11F0DE8F7FB8}"/>
              </a:ext>
            </a:extLst>
          </p:cNvPr>
          <p:cNvSpPr>
            <a:spLocks noGrp="1"/>
          </p:cNvSpPr>
          <p:nvPr>
            <p:ph type="title"/>
          </p:nvPr>
        </p:nvSpPr>
        <p:spPr>
          <a:xfrm>
            <a:off x="762001" y="981076"/>
            <a:ext cx="6095998" cy="1806574"/>
          </a:xfrm>
        </p:spPr>
        <p:txBody>
          <a:bodyPr anchor="b">
            <a:normAutofit/>
          </a:bodyPr>
          <a:lstStyle/>
          <a:p>
            <a:r>
              <a:rPr lang="en-US" dirty="0"/>
              <a:t>Proof</a:t>
            </a:r>
          </a:p>
        </p:txBody>
      </p:sp>
      <p:pic>
        <p:nvPicPr>
          <p:cNvPr id="5" name="Picture 4" descr="Spreadsheet and calculator">
            <a:extLst>
              <a:ext uri="{FF2B5EF4-FFF2-40B4-BE49-F238E27FC236}">
                <a16:creationId xmlns:a16="http://schemas.microsoft.com/office/drawing/2014/main" id="{ADBFEC5D-685D-6281-666B-EBB73B27F40C}"/>
              </a:ext>
            </a:extLst>
          </p:cNvPr>
          <p:cNvPicPr>
            <a:picLocks noChangeAspect="1"/>
          </p:cNvPicPr>
          <p:nvPr/>
        </p:nvPicPr>
        <p:blipFill rotWithShape="1">
          <a:blip r:embed="rId2"/>
          <a:srcRect l="19102" r="36397" b="-1"/>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19" name="Freeform: Shape 18">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7164198-1A1E-9C2D-3ED8-6EA528EBBB3C}"/>
              </a:ext>
            </a:extLst>
          </p:cNvPr>
          <p:cNvSpPr>
            <a:spLocks noGrp="1"/>
          </p:cNvSpPr>
          <p:nvPr>
            <p:ph idx="1"/>
          </p:nvPr>
        </p:nvSpPr>
        <p:spPr>
          <a:xfrm>
            <a:off x="762001" y="3047999"/>
            <a:ext cx="6095998" cy="3048001"/>
          </a:xfrm>
        </p:spPr>
        <p:txBody>
          <a:bodyPr>
            <a:normAutofit/>
          </a:bodyPr>
          <a:lstStyle/>
          <a:p>
            <a:r>
              <a:rPr lang="en-US" sz="1500" dirty="0"/>
              <a:t>Back your solution with hard facts. </a:t>
            </a:r>
          </a:p>
          <a:p>
            <a:r>
              <a:rPr lang="en-US" sz="1500" dirty="0"/>
              <a:t>By now the reader is interested in your solution but is looking for reasons NOT to buy to prevent the risk of loss. </a:t>
            </a:r>
          </a:p>
          <a:p>
            <a:r>
              <a:rPr lang="en-US" sz="1500" dirty="0"/>
              <a:t>Questions like “What if it doesn’t work for me?”, “What if it’s a scam?”, “How will I justify it to my partner when they ask why I bought this?” can arise. </a:t>
            </a:r>
          </a:p>
          <a:p>
            <a:r>
              <a:rPr lang="en-US" sz="1500" dirty="0"/>
              <a:t>Present compelling proof of your earlier claims.</a:t>
            </a:r>
          </a:p>
          <a:p>
            <a:r>
              <a:rPr lang="en-US" sz="1500" dirty="0"/>
              <a:t>Examples: Testimonials, case studies, stats, figures, research results, product demonstrations, and other compelling data that appeals to the logical side of your prospect’s mind.</a:t>
            </a:r>
          </a:p>
          <a:p>
            <a:endParaRPr lang="en-US" sz="1500" dirty="0"/>
          </a:p>
        </p:txBody>
      </p:sp>
      <p:sp>
        <p:nvSpPr>
          <p:cNvPr id="21" name="Freeform: Shape 20">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74717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47BD22-3304-9B0D-91DB-A7251503E784}"/>
              </a:ext>
            </a:extLst>
          </p:cNvPr>
          <p:cNvSpPr>
            <a:spLocks noGrp="1"/>
          </p:cNvSpPr>
          <p:nvPr>
            <p:ph type="title"/>
          </p:nvPr>
        </p:nvSpPr>
        <p:spPr>
          <a:xfrm>
            <a:off x="762001" y="981076"/>
            <a:ext cx="6095998" cy="1806574"/>
          </a:xfrm>
        </p:spPr>
        <p:txBody>
          <a:bodyPr anchor="b">
            <a:normAutofit/>
          </a:bodyPr>
          <a:lstStyle/>
          <a:p>
            <a:r>
              <a:rPr lang="en-US" dirty="0"/>
              <a:t>Push</a:t>
            </a:r>
          </a:p>
        </p:txBody>
      </p:sp>
      <p:pic>
        <p:nvPicPr>
          <p:cNvPr id="14" name="Picture 13">
            <a:extLst>
              <a:ext uri="{FF2B5EF4-FFF2-40B4-BE49-F238E27FC236}">
                <a16:creationId xmlns:a16="http://schemas.microsoft.com/office/drawing/2014/main" id="{756CE00B-A4F7-4D96-42EF-A364CE0FE5DE}"/>
              </a:ext>
            </a:extLst>
          </p:cNvPr>
          <p:cNvPicPr>
            <a:picLocks noChangeAspect="1"/>
          </p:cNvPicPr>
          <p:nvPr/>
        </p:nvPicPr>
        <p:blipFill rotWithShape="1">
          <a:blip r:embed="rId2"/>
          <a:srcRect l="28972" r="33528"/>
          <a:stretch/>
        </p:blipFill>
        <p:spPr>
          <a:xfrm>
            <a:off x="7620000" y="10"/>
            <a:ext cx="4572002" cy="6857992"/>
          </a:xfrm>
          <a:custGeom>
            <a:avLst/>
            <a:gdLst/>
            <a:ahLst/>
            <a:cxnLst/>
            <a:rect l="l" t="t" r="r" b="b"/>
            <a:pathLst>
              <a:path w="4572002" h="6858002">
                <a:moveTo>
                  <a:pt x="276687" y="6438981"/>
                </a:moveTo>
                <a:cubicBezTo>
                  <a:pt x="286189" y="6444077"/>
                  <a:pt x="293666" y="6451650"/>
                  <a:pt x="296618" y="6463841"/>
                </a:cubicBezTo>
                <a:lnTo>
                  <a:pt x="296621" y="6463850"/>
                </a:lnTo>
                <a:lnTo>
                  <a:pt x="307605" y="6508052"/>
                </a:lnTo>
                <a:lnTo>
                  <a:pt x="310416" y="6513012"/>
                </a:lnTo>
                <a:lnTo>
                  <a:pt x="312883" y="6521804"/>
                </a:lnTo>
                <a:lnTo>
                  <a:pt x="329221" y="6546195"/>
                </a:lnTo>
                <a:lnTo>
                  <a:pt x="329221" y="6546194"/>
                </a:lnTo>
                <a:lnTo>
                  <a:pt x="310416" y="6513012"/>
                </a:lnTo>
                <a:lnTo>
                  <a:pt x="296621" y="6463850"/>
                </a:lnTo>
                <a:lnTo>
                  <a:pt x="296618" y="6463840"/>
                </a:lnTo>
                <a:close/>
                <a:moveTo>
                  <a:pt x="360891" y="2836172"/>
                </a:moveTo>
                <a:lnTo>
                  <a:pt x="360891" y="2836173"/>
                </a:lnTo>
                <a:cubicBezTo>
                  <a:pt x="364963" y="2839983"/>
                  <a:pt x="368249" y="2844317"/>
                  <a:pt x="369582" y="2848794"/>
                </a:cubicBezTo>
                <a:cubicBezTo>
                  <a:pt x="376249" y="2870416"/>
                  <a:pt x="384441" y="2892181"/>
                  <a:pt x="389490" y="2914328"/>
                </a:cubicBezTo>
                <a:lnTo>
                  <a:pt x="394121" y="2947863"/>
                </a:lnTo>
                <a:lnTo>
                  <a:pt x="390537" y="2982148"/>
                </a:lnTo>
                <a:cubicBezTo>
                  <a:pt x="382441" y="3014153"/>
                  <a:pt x="378631" y="3045777"/>
                  <a:pt x="378845" y="3077401"/>
                </a:cubicBezTo>
                <a:lnTo>
                  <a:pt x="378845" y="3077402"/>
                </a:lnTo>
                <a:lnTo>
                  <a:pt x="378845" y="3077402"/>
                </a:lnTo>
                <a:cubicBezTo>
                  <a:pt x="379059" y="3109026"/>
                  <a:pt x="383298" y="3140650"/>
                  <a:pt x="391299" y="3172655"/>
                </a:cubicBezTo>
                <a:cubicBezTo>
                  <a:pt x="417208" y="3276481"/>
                  <a:pt x="444640" y="3380306"/>
                  <a:pt x="438926" y="3489468"/>
                </a:cubicBezTo>
                <a:cubicBezTo>
                  <a:pt x="437974" y="3507564"/>
                  <a:pt x="449595" y="3529091"/>
                  <a:pt x="461025" y="3544714"/>
                </a:cubicBezTo>
                <a:cubicBezTo>
                  <a:pt x="466455" y="3552191"/>
                  <a:pt x="470634" y="3557716"/>
                  <a:pt x="473569" y="3562321"/>
                </a:cubicBezTo>
                <a:lnTo>
                  <a:pt x="478647" y="3574408"/>
                </a:lnTo>
                <a:lnTo>
                  <a:pt x="476296" y="3587174"/>
                </a:lnTo>
                <a:cubicBezTo>
                  <a:pt x="474277" y="3592232"/>
                  <a:pt x="471027" y="3598435"/>
                  <a:pt x="466549" y="3606817"/>
                </a:cubicBezTo>
                <a:cubicBezTo>
                  <a:pt x="462167" y="3614819"/>
                  <a:pt x="459501" y="3624725"/>
                  <a:pt x="453023" y="3630632"/>
                </a:cubicBezTo>
                <a:cubicBezTo>
                  <a:pt x="436545" y="3645682"/>
                  <a:pt x="430306" y="3662494"/>
                  <a:pt x="428782" y="3680163"/>
                </a:cubicBezTo>
                <a:lnTo>
                  <a:pt x="428782" y="3680164"/>
                </a:lnTo>
                <a:lnTo>
                  <a:pt x="428782" y="3680164"/>
                </a:lnTo>
                <a:lnTo>
                  <a:pt x="432830" y="3734838"/>
                </a:lnTo>
                <a:lnTo>
                  <a:pt x="432448" y="3754652"/>
                </a:lnTo>
                <a:cubicBezTo>
                  <a:pt x="426448" y="3767130"/>
                  <a:pt x="424496" y="3778655"/>
                  <a:pt x="426091" y="3789776"/>
                </a:cubicBezTo>
                <a:lnTo>
                  <a:pt x="426091" y="3789776"/>
                </a:lnTo>
                <a:lnTo>
                  <a:pt x="426091" y="3789777"/>
                </a:lnTo>
                <a:cubicBezTo>
                  <a:pt x="427687" y="3800897"/>
                  <a:pt x="432830" y="3811614"/>
                  <a:pt x="441022" y="3822473"/>
                </a:cubicBezTo>
                <a:lnTo>
                  <a:pt x="455357" y="3852620"/>
                </a:lnTo>
                <a:lnTo>
                  <a:pt x="454577" y="3868764"/>
                </a:lnTo>
                <a:cubicBezTo>
                  <a:pt x="453119" y="3874229"/>
                  <a:pt x="450356" y="3879766"/>
                  <a:pt x="445974" y="3885338"/>
                </a:cubicBezTo>
                <a:cubicBezTo>
                  <a:pt x="426543" y="3910104"/>
                  <a:pt x="416351" y="3935727"/>
                  <a:pt x="414089" y="3962159"/>
                </a:cubicBezTo>
                <a:lnTo>
                  <a:pt x="414089" y="3962160"/>
                </a:lnTo>
                <a:lnTo>
                  <a:pt x="414089" y="3962160"/>
                </a:lnTo>
                <a:cubicBezTo>
                  <a:pt x="411827" y="3988593"/>
                  <a:pt x="417495" y="4015835"/>
                  <a:pt x="429782" y="4043840"/>
                </a:cubicBezTo>
                <a:lnTo>
                  <a:pt x="444904" y="4103826"/>
                </a:lnTo>
                <a:lnTo>
                  <a:pt x="442936" y="4134255"/>
                </a:lnTo>
                <a:cubicBezTo>
                  <a:pt x="441094" y="4144498"/>
                  <a:pt x="438022" y="4154857"/>
                  <a:pt x="433592" y="4165383"/>
                </a:cubicBezTo>
                <a:cubicBezTo>
                  <a:pt x="430163" y="4173480"/>
                  <a:pt x="429592" y="4182767"/>
                  <a:pt x="429687" y="4192387"/>
                </a:cubicBezTo>
                <a:lnTo>
                  <a:pt x="429687" y="4192388"/>
                </a:lnTo>
                <a:lnTo>
                  <a:pt x="429687" y="4192388"/>
                </a:lnTo>
                <a:lnTo>
                  <a:pt x="429782" y="4221391"/>
                </a:lnTo>
                <a:lnTo>
                  <a:pt x="424066" y="4253014"/>
                </a:lnTo>
                <a:cubicBezTo>
                  <a:pt x="411873" y="4277401"/>
                  <a:pt x="396253" y="4300070"/>
                  <a:pt x="384250" y="4324645"/>
                </a:cubicBezTo>
                <a:cubicBezTo>
                  <a:pt x="378536" y="4336457"/>
                  <a:pt x="375488" y="4350554"/>
                  <a:pt x="375296" y="4363890"/>
                </a:cubicBezTo>
                <a:lnTo>
                  <a:pt x="375296" y="4363891"/>
                </a:lnTo>
                <a:lnTo>
                  <a:pt x="375296" y="4363891"/>
                </a:lnTo>
                <a:cubicBezTo>
                  <a:pt x="374344" y="4403326"/>
                  <a:pt x="374344" y="4442762"/>
                  <a:pt x="376058" y="4482005"/>
                </a:cubicBezTo>
                <a:cubicBezTo>
                  <a:pt x="378726" y="4546777"/>
                  <a:pt x="379298" y="4612501"/>
                  <a:pt x="436068" y="4659175"/>
                </a:cubicBezTo>
                <a:cubicBezTo>
                  <a:pt x="440640" y="4662987"/>
                  <a:pt x="443308" y="4671177"/>
                  <a:pt x="444070" y="4677656"/>
                </a:cubicBezTo>
                <a:cubicBezTo>
                  <a:pt x="447689" y="4707565"/>
                  <a:pt x="448071" y="4738236"/>
                  <a:pt x="453977" y="4767765"/>
                </a:cubicBezTo>
                <a:lnTo>
                  <a:pt x="455286" y="4800483"/>
                </a:lnTo>
                <a:lnTo>
                  <a:pt x="440450" y="4828916"/>
                </a:lnTo>
                <a:cubicBezTo>
                  <a:pt x="423877" y="4846490"/>
                  <a:pt x="412446" y="4866958"/>
                  <a:pt x="410740" y="4889275"/>
                </a:cubicBezTo>
                <a:lnTo>
                  <a:pt x="410740" y="4889275"/>
                </a:lnTo>
                <a:lnTo>
                  <a:pt x="410740" y="4889276"/>
                </a:lnTo>
                <a:cubicBezTo>
                  <a:pt x="410172" y="4896714"/>
                  <a:pt x="410683" y="4904358"/>
                  <a:pt x="412445" y="4912169"/>
                </a:cubicBezTo>
                <a:lnTo>
                  <a:pt x="413848" y="4933805"/>
                </a:lnTo>
                <a:lnTo>
                  <a:pt x="409088" y="4952673"/>
                </a:lnTo>
                <a:cubicBezTo>
                  <a:pt x="404302" y="4964604"/>
                  <a:pt x="396729" y="4975511"/>
                  <a:pt x="389013" y="4987037"/>
                </a:cubicBezTo>
                <a:cubicBezTo>
                  <a:pt x="377774" y="5003801"/>
                  <a:pt x="363676" y="5022852"/>
                  <a:pt x="362534" y="5041521"/>
                </a:cubicBezTo>
                <a:cubicBezTo>
                  <a:pt x="360677" y="5073241"/>
                  <a:pt x="338137" y="5101639"/>
                  <a:pt x="336386" y="5133224"/>
                </a:cubicBezTo>
                <a:lnTo>
                  <a:pt x="336386" y="5133225"/>
                </a:lnTo>
                <a:lnTo>
                  <a:pt x="336386" y="5133225"/>
                </a:lnTo>
                <a:lnTo>
                  <a:pt x="343101" y="5166114"/>
                </a:lnTo>
                <a:lnTo>
                  <a:pt x="342411" y="5172090"/>
                </a:lnTo>
                <a:cubicBezTo>
                  <a:pt x="341530" y="5174400"/>
                  <a:pt x="340339" y="5176876"/>
                  <a:pt x="339863" y="5179067"/>
                </a:cubicBezTo>
                <a:lnTo>
                  <a:pt x="339863" y="5179068"/>
                </a:lnTo>
                <a:lnTo>
                  <a:pt x="339863" y="5179068"/>
                </a:lnTo>
                <a:cubicBezTo>
                  <a:pt x="332623" y="5214122"/>
                  <a:pt x="339673" y="5247079"/>
                  <a:pt x="363486" y="5272797"/>
                </a:cubicBezTo>
                <a:cubicBezTo>
                  <a:pt x="379013" y="5289657"/>
                  <a:pt x="387538" y="5307422"/>
                  <a:pt x="390920" y="5326163"/>
                </a:cubicBezTo>
                <a:lnTo>
                  <a:pt x="392366" y="5355014"/>
                </a:lnTo>
                <a:lnTo>
                  <a:pt x="387489" y="5385384"/>
                </a:lnTo>
                <a:cubicBezTo>
                  <a:pt x="384250" y="5398721"/>
                  <a:pt x="381964" y="5412057"/>
                  <a:pt x="379298" y="5425582"/>
                </a:cubicBezTo>
                <a:cubicBezTo>
                  <a:pt x="375488" y="5443870"/>
                  <a:pt x="371486" y="5462351"/>
                  <a:pt x="367676" y="5480637"/>
                </a:cubicBezTo>
                <a:cubicBezTo>
                  <a:pt x="365771" y="5489497"/>
                  <a:pt x="363200" y="5498832"/>
                  <a:pt x="363152" y="5507667"/>
                </a:cubicBezTo>
                <a:lnTo>
                  <a:pt x="363152" y="5507668"/>
                </a:lnTo>
                <a:lnTo>
                  <a:pt x="363152" y="5507668"/>
                </a:lnTo>
                <a:cubicBezTo>
                  <a:pt x="363105" y="5516503"/>
                  <a:pt x="365581" y="5524837"/>
                  <a:pt x="373772" y="5531694"/>
                </a:cubicBezTo>
                <a:lnTo>
                  <a:pt x="383918" y="5547578"/>
                </a:lnTo>
                <a:lnTo>
                  <a:pt x="374344" y="5562746"/>
                </a:lnTo>
                <a:cubicBezTo>
                  <a:pt x="331671" y="5600467"/>
                  <a:pt x="305000" y="5646189"/>
                  <a:pt x="303096" y="5704483"/>
                </a:cubicBezTo>
                <a:cubicBezTo>
                  <a:pt x="302714" y="5716485"/>
                  <a:pt x="300048" y="5728678"/>
                  <a:pt x="297190" y="5740488"/>
                </a:cubicBezTo>
                <a:cubicBezTo>
                  <a:pt x="295475" y="5747728"/>
                  <a:pt x="293569" y="5756493"/>
                  <a:pt x="288425" y="5760873"/>
                </a:cubicBezTo>
                <a:cubicBezTo>
                  <a:pt x="249182" y="5794974"/>
                  <a:pt x="221939" y="5837457"/>
                  <a:pt x="200030" y="5883751"/>
                </a:cubicBezTo>
                <a:cubicBezTo>
                  <a:pt x="192220" y="5900323"/>
                  <a:pt x="184410" y="5918042"/>
                  <a:pt x="182124" y="5935949"/>
                </a:cubicBezTo>
                <a:lnTo>
                  <a:pt x="182124" y="5935950"/>
                </a:lnTo>
                <a:lnTo>
                  <a:pt x="182124" y="5935950"/>
                </a:lnTo>
                <a:cubicBezTo>
                  <a:pt x="179838" y="5954618"/>
                  <a:pt x="183648" y="5974241"/>
                  <a:pt x="185744" y="5993292"/>
                </a:cubicBezTo>
                <a:cubicBezTo>
                  <a:pt x="186886" y="6004532"/>
                  <a:pt x="186696" y="6017486"/>
                  <a:pt x="192220" y="6026441"/>
                </a:cubicBezTo>
                <a:cubicBezTo>
                  <a:pt x="209557" y="6054826"/>
                  <a:pt x="228225" y="6082259"/>
                  <a:pt x="248420" y="6108739"/>
                </a:cubicBezTo>
                <a:lnTo>
                  <a:pt x="262113" y="6133315"/>
                </a:lnTo>
                <a:lnTo>
                  <a:pt x="258413" y="6143190"/>
                </a:lnTo>
                <a:cubicBezTo>
                  <a:pt x="255862" y="6146732"/>
                  <a:pt x="251944" y="6150697"/>
                  <a:pt x="246514" y="6155602"/>
                </a:cubicBezTo>
                <a:cubicBezTo>
                  <a:pt x="224225" y="6175797"/>
                  <a:pt x="212605" y="6200944"/>
                  <a:pt x="207843" y="6228756"/>
                </a:cubicBezTo>
                <a:cubicBezTo>
                  <a:pt x="200412" y="6272764"/>
                  <a:pt x="194126" y="6317151"/>
                  <a:pt x="190506" y="6361539"/>
                </a:cubicBezTo>
                <a:lnTo>
                  <a:pt x="190506" y="6361540"/>
                </a:lnTo>
                <a:lnTo>
                  <a:pt x="190506" y="6361540"/>
                </a:lnTo>
                <a:lnTo>
                  <a:pt x="190704" y="6365039"/>
                </a:lnTo>
                <a:lnTo>
                  <a:pt x="191995" y="6387910"/>
                </a:lnTo>
                <a:lnTo>
                  <a:pt x="194825" y="6393746"/>
                </a:lnTo>
                <a:lnTo>
                  <a:pt x="201413" y="6407333"/>
                </a:lnTo>
                <a:lnTo>
                  <a:pt x="201413" y="6407332"/>
                </a:lnTo>
                <a:lnTo>
                  <a:pt x="194825" y="6393746"/>
                </a:lnTo>
                <a:lnTo>
                  <a:pt x="191995" y="6387910"/>
                </a:lnTo>
                <a:lnTo>
                  <a:pt x="190704" y="6365039"/>
                </a:lnTo>
                <a:lnTo>
                  <a:pt x="190506" y="6361540"/>
                </a:lnTo>
                <a:lnTo>
                  <a:pt x="207843" y="6228757"/>
                </a:lnTo>
                <a:cubicBezTo>
                  <a:pt x="212605" y="6200945"/>
                  <a:pt x="224225" y="6175798"/>
                  <a:pt x="246514" y="6155603"/>
                </a:cubicBezTo>
                <a:cubicBezTo>
                  <a:pt x="257374" y="6145793"/>
                  <a:pt x="262184" y="6139745"/>
                  <a:pt x="262113" y="6133315"/>
                </a:cubicBezTo>
                <a:lnTo>
                  <a:pt x="262113" y="6133315"/>
                </a:lnTo>
                <a:lnTo>
                  <a:pt x="262113" y="6133314"/>
                </a:lnTo>
                <a:cubicBezTo>
                  <a:pt x="262042" y="6126884"/>
                  <a:pt x="257088" y="6120074"/>
                  <a:pt x="248420" y="6108738"/>
                </a:cubicBezTo>
                <a:cubicBezTo>
                  <a:pt x="228225" y="6082258"/>
                  <a:pt x="209557" y="6054825"/>
                  <a:pt x="192220" y="6026440"/>
                </a:cubicBezTo>
                <a:cubicBezTo>
                  <a:pt x="186696" y="6017485"/>
                  <a:pt x="186886" y="6004531"/>
                  <a:pt x="185744" y="5993291"/>
                </a:cubicBezTo>
                <a:cubicBezTo>
                  <a:pt x="184696" y="5983766"/>
                  <a:pt x="183220" y="5974097"/>
                  <a:pt x="182291" y="5964477"/>
                </a:cubicBezTo>
                <a:lnTo>
                  <a:pt x="182124" y="5935950"/>
                </a:lnTo>
                <a:lnTo>
                  <a:pt x="189006" y="5909351"/>
                </a:lnTo>
                <a:cubicBezTo>
                  <a:pt x="192220" y="5900611"/>
                  <a:pt x="196125" y="5892038"/>
                  <a:pt x="200030" y="5883752"/>
                </a:cubicBezTo>
                <a:cubicBezTo>
                  <a:pt x="221939" y="5837458"/>
                  <a:pt x="249182" y="5794975"/>
                  <a:pt x="288425" y="5760874"/>
                </a:cubicBezTo>
                <a:cubicBezTo>
                  <a:pt x="293569" y="5756494"/>
                  <a:pt x="295475" y="5747729"/>
                  <a:pt x="297190" y="5740489"/>
                </a:cubicBezTo>
                <a:cubicBezTo>
                  <a:pt x="300048" y="5728679"/>
                  <a:pt x="302714" y="5716486"/>
                  <a:pt x="303096" y="5704484"/>
                </a:cubicBezTo>
                <a:cubicBezTo>
                  <a:pt x="305000" y="5646190"/>
                  <a:pt x="331671" y="5600468"/>
                  <a:pt x="374344" y="5562747"/>
                </a:cubicBezTo>
                <a:cubicBezTo>
                  <a:pt x="380441" y="5557318"/>
                  <a:pt x="383823" y="5552508"/>
                  <a:pt x="383918" y="5547579"/>
                </a:cubicBezTo>
                <a:lnTo>
                  <a:pt x="383918" y="5547578"/>
                </a:lnTo>
                <a:lnTo>
                  <a:pt x="383918" y="5547578"/>
                </a:lnTo>
                <a:cubicBezTo>
                  <a:pt x="384013" y="5542648"/>
                  <a:pt x="380822" y="5537600"/>
                  <a:pt x="373772" y="5531693"/>
                </a:cubicBezTo>
                <a:cubicBezTo>
                  <a:pt x="369677" y="5528265"/>
                  <a:pt x="367010" y="5524467"/>
                  <a:pt x="365373" y="5520422"/>
                </a:cubicBezTo>
                <a:lnTo>
                  <a:pt x="363152" y="5507668"/>
                </a:lnTo>
                <a:lnTo>
                  <a:pt x="367676" y="5480638"/>
                </a:lnTo>
                <a:cubicBezTo>
                  <a:pt x="371486" y="5462352"/>
                  <a:pt x="375488" y="5443871"/>
                  <a:pt x="379298" y="5425583"/>
                </a:cubicBezTo>
                <a:cubicBezTo>
                  <a:pt x="381964" y="5412058"/>
                  <a:pt x="384250" y="5398722"/>
                  <a:pt x="387489" y="5385385"/>
                </a:cubicBezTo>
                <a:cubicBezTo>
                  <a:pt x="390014" y="5375003"/>
                  <a:pt x="391717" y="5364883"/>
                  <a:pt x="392366" y="5355015"/>
                </a:cubicBezTo>
                <a:lnTo>
                  <a:pt x="392366" y="5355014"/>
                </a:lnTo>
                <a:lnTo>
                  <a:pt x="392366" y="5355014"/>
                </a:lnTo>
                <a:cubicBezTo>
                  <a:pt x="394313" y="5325412"/>
                  <a:pt x="386776" y="5298086"/>
                  <a:pt x="363486" y="5272796"/>
                </a:cubicBezTo>
                <a:cubicBezTo>
                  <a:pt x="351580" y="5259937"/>
                  <a:pt x="343864" y="5245269"/>
                  <a:pt x="340030" y="5229433"/>
                </a:cubicBezTo>
                <a:lnTo>
                  <a:pt x="339863" y="5179068"/>
                </a:lnTo>
                <a:lnTo>
                  <a:pt x="342411" y="5172091"/>
                </a:lnTo>
                <a:cubicBezTo>
                  <a:pt x="343292" y="5169781"/>
                  <a:pt x="343863" y="5167638"/>
                  <a:pt x="343101" y="5166114"/>
                </a:cubicBezTo>
                <a:lnTo>
                  <a:pt x="343101" y="5166114"/>
                </a:lnTo>
                <a:lnTo>
                  <a:pt x="343101" y="5166113"/>
                </a:lnTo>
                <a:lnTo>
                  <a:pt x="336386" y="5133225"/>
                </a:lnTo>
                <a:lnTo>
                  <a:pt x="343531" y="5102461"/>
                </a:lnTo>
                <a:cubicBezTo>
                  <a:pt x="350866" y="5082339"/>
                  <a:pt x="361296" y="5062669"/>
                  <a:pt x="362534" y="5041522"/>
                </a:cubicBezTo>
                <a:cubicBezTo>
                  <a:pt x="363676" y="5022853"/>
                  <a:pt x="377774" y="5003802"/>
                  <a:pt x="389013" y="4987038"/>
                </a:cubicBezTo>
                <a:cubicBezTo>
                  <a:pt x="400587" y="4969748"/>
                  <a:pt x="411839" y="4953853"/>
                  <a:pt x="413848" y="4933805"/>
                </a:cubicBezTo>
                <a:lnTo>
                  <a:pt x="413848" y="4933805"/>
                </a:lnTo>
                <a:lnTo>
                  <a:pt x="413848" y="4933804"/>
                </a:lnTo>
                <a:cubicBezTo>
                  <a:pt x="414517" y="4927122"/>
                  <a:pt x="414160" y="4919978"/>
                  <a:pt x="412445" y="4912168"/>
                </a:cubicBezTo>
                <a:lnTo>
                  <a:pt x="410740" y="4889275"/>
                </a:lnTo>
                <a:lnTo>
                  <a:pt x="415518" y="4867614"/>
                </a:lnTo>
                <a:cubicBezTo>
                  <a:pt x="420638" y="4853635"/>
                  <a:pt x="429401" y="4840633"/>
                  <a:pt x="440450" y="4828917"/>
                </a:cubicBezTo>
                <a:cubicBezTo>
                  <a:pt x="448833" y="4819964"/>
                  <a:pt x="453405" y="4810581"/>
                  <a:pt x="455286" y="4800484"/>
                </a:cubicBezTo>
                <a:lnTo>
                  <a:pt x="455286" y="4800483"/>
                </a:lnTo>
                <a:lnTo>
                  <a:pt x="455286" y="4800483"/>
                </a:lnTo>
                <a:cubicBezTo>
                  <a:pt x="457168" y="4790386"/>
                  <a:pt x="456358" y="4779575"/>
                  <a:pt x="453977" y="4767764"/>
                </a:cubicBezTo>
                <a:cubicBezTo>
                  <a:pt x="448071" y="4738235"/>
                  <a:pt x="447689" y="4707564"/>
                  <a:pt x="444070" y="4677655"/>
                </a:cubicBezTo>
                <a:cubicBezTo>
                  <a:pt x="443308" y="4671176"/>
                  <a:pt x="440640" y="4662986"/>
                  <a:pt x="436068" y="4659174"/>
                </a:cubicBezTo>
                <a:cubicBezTo>
                  <a:pt x="379298" y="4612500"/>
                  <a:pt x="378726" y="4546776"/>
                  <a:pt x="376058" y="4482004"/>
                </a:cubicBezTo>
                <a:lnTo>
                  <a:pt x="375296" y="4363891"/>
                </a:lnTo>
                <a:lnTo>
                  <a:pt x="384250" y="4324646"/>
                </a:lnTo>
                <a:cubicBezTo>
                  <a:pt x="396253" y="4300071"/>
                  <a:pt x="411873" y="4277402"/>
                  <a:pt x="424066" y="4253015"/>
                </a:cubicBezTo>
                <a:cubicBezTo>
                  <a:pt x="428830" y="4243873"/>
                  <a:pt x="429020" y="4232061"/>
                  <a:pt x="429782" y="4221392"/>
                </a:cubicBezTo>
                <a:lnTo>
                  <a:pt x="429782" y="4221391"/>
                </a:lnTo>
                <a:lnTo>
                  <a:pt x="429782" y="4221391"/>
                </a:lnTo>
                <a:lnTo>
                  <a:pt x="429687" y="4192388"/>
                </a:lnTo>
                <a:lnTo>
                  <a:pt x="433592" y="4165384"/>
                </a:lnTo>
                <a:cubicBezTo>
                  <a:pt x="442451" y="4144333"/>
                  <a:pt x="445880" y="4123948"/>
                  <a:pt x="444904" y="4103826"/>
                </a:cubicBezTo>
                <a:lnTo>
                  <a:pt x="444904" y="4103826"/>
                </a:lnTo>
                <a:lnTo>
                  <a:pt x="444904" y="4103825"/>
                </a:lnTo>
                <a:cubicBezTo>
                  <a:pt x="443928" y="4083702"/>
                  <a:pt x="438546" y="4063842"/>
                  <a:pt x="429782" y="4043839"/>
                </a:cubicBezTo>
                <a:cubicBezTo>
                  <a:pt x="423639" y="4029837"/>
                  <a:pt x="419150" y="4016025"/>
                  <a:pt x="416480" y="4002410"/>
                </a:cubicBezTo>
                <a:lnTo>
                  <a:pt x="414089" y="3962160"/>
                </a:lnTo>
                <a:lnTo>
                  <a:pt x="423593" y="3923125"/>
                </a:lnTo>
                <a:cubicBezTo>
                  <a:pt x="428853" y="3910319"/>
                  <a:pt x="436259" y="3897722"/>
                  <a:pt x="445974" y="3885339"/>
                </a:cubicBezTo>
                <a:cubicBezTo>
                  <a:pt x="454738" y="3874195"/>
                  <a:pt x="457024" y="3863193"/>
                  <a:pt x="455357" y="3852620"/>
                </a:cubicBezTo>
                <a:lnTo>
                  <a:pt x="455357" y="3852620"/>
                </a:lnTo>
                <a:lnTo>
                  <a:pt x="455357" y="3852619"/>
                </a:lnTo>
                <a:cubicBezTo>
                  <a:pt x="453691" y="3842046"/>
                  <a:pt x="448071" y="3831902"/>
                  <a:pt x="441022" y="3822472"/>
                </a:cubicBezTo>
                <a:lnTo>
                  <a:pt x="426091" y="3789776"/>
                </a:lnTo>
                <a:lnTo>
                  <a:pt x="432448" y="3754653"/>
                </a:lnTo>
                <a:cubicBezTo>
                  <a:pt x="435116" y="3749126"/>
                  <a:pt x="433782" y="3741316"/>
                  <a:pt x="432830" y="3734838"/>
                </a:cubicBezTo>
                <a:lnTo>
                  <a:pt x="432830" y="3734838"/>
                </a:lnTo>
                <a:lnTo>
                  <a:pt x="432830" y="3734837"/>
                </a:lnTo>
                <a:lnTo>
                  <a:pt x="428782" y="3680164"/>
                </a:lnTo>
                <a:lnTo>
                  <a:pt x="435295" y="3654416"/>
                </a:lnTo>
                <a:cubicBezTo>
                  <a:pt x="439105" y="3646123"/>
                  <a:pt x="444784" y="3638158"/>
                  <a:pt x="453023" y="3630633"/>
                </a:cubicBezTo>
                <a:cubicBezTo>
                  <a:pt x="459501" y="3624726"/>
                  <a:pt x="462167" y="3614820"/>
                  <a:pt x="466549" y="3606818"/>
                </a:cubicBezTo>
                <a:cubicBezTo>
                  <a:pt x="475504" y="3590054"/>
                  <a:pt x="479552" y="3582005"/>
                  <a:pt x="478647" y="3574409"/>
                </a:cubicBezTo>
                <a:lnTo>
                  <a:pt x="478647" y="3574408"/>
                </a:lnTo>
                <a:lnTo>
                  <a:pt x="478647" y="3574408"/>
                </a:lnTo>
                <a:cubicBezTo>
                  <a:pt x="477742" y="3566811"/>
                  <a:pt x="471884" y="3559668"/>
                  <a:pt x="461025" y="3544713"/>
                </a:cubicBezTo>
                <a:cubicBezTo>
                  <a:pt x="449595" y="3529090"/>
                  <a:pt x="437974" y="3507563"/>
                  <a:pt x="438926" y="3489467"/>
                </a:cubicBezTo>
                <a:cubicBezTo>
                  <a:pt x="444640" y="3380305"/>
                  <a:pt x="417208" y="3276480"/>
                  <a:pt x="391299" y="3172654"/>
                </a:cubicBezTo>
                <a:lnTo>
                  <a:pt x="378845" y="3077402"/>
                </a:lnTo>
                <a:lnTo>
                  <a:pt x="390537" y="2982149"/>
                </a:lnTo>
                <a:cubicBezTo>
                  <a:pt x="393490" y="2970576"/>
                  <a:pt x="394491" y="2959157"/>
                  <a:pt x="394121" y="2947863"/>
                </a:cubicBezTo>
                <a:lnTo>
                  <a:pt x="394121" y="2947863"/>
                </a:lnTo>
                <a:lnTo>
                  <a:pt x="394121" y="2947862"/>
                </a:lnTo>
                <a:cubicBezTo>
                  <a:pt x="393014" y="2913982"/>
                  <a:pt x="379583" y="2881226"/>
                  <a:pt x="369582" y="2848793"/>
                </a:cubicBezTo>
                <a:close/>
                <a:moveTo>
                  <a:pt x="845377" y="1508458"/>
                </a:moveTo>
                <a:lnTo>
                  <a:pt x="873470" y="1596213"/>
                </a:lnTo>
                <a:cubicBezTo>
                  <a:pt x="875947" y="1604978"/>
                  <a:pt x="874422" y="1615836"/>
                  <a:pt x="871566" y="1624980"/>
                </a:cubicBezTo>
                <a:cubicBezTo>
                  <a:pt x="861850" y="1656223"/>
                  <a:pt x="837464" y="1676036"/>
                  <a:pt x="814984" y="1697753"/>
                </a:cubicBezTo>
                <a:cubicBezTo>
                  <a:pt x="805078" y="1707279"/>
                  <a:pt x="798030" y="1720423"/>
                  <a:pt x="792316" y="1733188"/>
                </a:cubicBezTo>
                <a:cubicBezTo>
                  <a:pt x="777644" y="1766335"/>
                  <a:pt x="764501" y="1800246"/>
                  <a:pt x="750595" y="1833775"/>
                </a:cubicBezTo>
                <a:cubicBezTo>
                  <a:pt x="749261" y="1837013"/>
                  <a:pt x="745832" y="1839679"/>
                  <a:pt x="742974" y="1842158"/>
                </a:cubicBezTo>
                <a:cubicBezTo>
                  <a:pt x="712873" y="1866922"/>
                  <a:pt x="682584" y="1891497"/>
                  <a:pt x="652483" y="1916454"/>
                </a:cubicBezTo>
                <a:cubicBezTo>
                  <a:pt x="646769" y="1921216"/>
                  <a:pt x="642577" y="1928076"/>
                  <a:pt x="637053" y="1933219"/>
                </a:cubicBezTo>
                <a:cubicBezTo>
                  <a:pt x="629433" y="1940459"/>
                  <a:pt x="622192" y="1949603"/>
                  <a:pt x="613048" y="1953413"/>
                </a:cubicBezTo>
                <a:cubicBezTo>
                  <a:pt x="584283" y="1965224"/>
                  <a:pt x="571899" y="1987894"/>
                  <a:pt x="566565" y="2016469"/>
                </a:cubicBezTo>
                <a:cubicBezTo>
                  <a:pt x="561612" y="2042570"/>
                  <a:pt x="557420" y="2068669"/>
                  <a:pt x="551706" y="2094578"/>
                </a:cubicBezTo>
                <a:cubicBezTo>
                  <a:pt x="544848" y="2126201"/>
                  <a:pt x="537418" y="2157636"/>
                  <a:pt x="529035" y="2188879"/>
                </a:cubicBezTo>
                <a:cubicBezTo>
                  <a:pt x="525415" y="2202404"/>
                  <a:pt x="521225" y="2216692"/>
                  <a:pt x="513795" y="2228314"/>
                </a:cubicBezTo>
                <a:cubicBezTo>
                  <a:pt x="493220" y="2260890"/>
                  <a:pt x="479314" y="2295753"/>
                  <a:pt x="484838" y="2334044"/>
                </a:cubicBezTo>
                <a:cubicBezTo>
                  <a:pt x="489220" y="2364715"/>
                  <a:pt x="477980" y="2390434"/>
                  <a:pt x="460453" y="2409485"/>
                </a:cubicBezTo>
                <a:cubicBezTo>
                  <a:pt x="444546" y="2426822"/>
                  <a:pt x="438402" y="2444777"/>
                  <a:pt x="437521" y="2463017"/>
                </a:cubicBezTo>
                <a:lnTo>
                  <a:pt x="437521" y="2463018"/>
                </a:lnTo>
                <a:lnTo>
                  <a:pt x="437521" y="2463019"/>
                </a:lnTo>
                <a:cubicBezTo>
                  <a:pt x="436640" y="2481259"/>
                  <a:pt x="441021" y="2499786"/>
                  <a:pt x="446164" y="2518265"/>
                </a:cubicBezTo>
                <a:lnTo>
                  <a:pt x="449808" y="2545007"/>
                </a:lnTo>
                <a:lnTo>
                  <a:pt x="445594" y="2571034"/>
                </a:lnTo>
                <a:cubicBezTo>
                  <a:pt x="433592" y="2612945"/>
                  <a:pt x="401015" y="2640950"/>
                  <a:pt x="372440" y="2668001"/>
                </a:cubicBezTo>
                <a:cubicBezTo>
                  <a:pt x="348055" y="2691054"/>
                  <a:pt x="334339" y="2716963"/>
                  <a:pt x="324050" y="2745348"/>
                </a:cubicBezTo>
                <a:lnTo>
                  <a:pt x="324050" y="2745352"/>
                </a:lnTo>
                <a:lnTo>
                  <a:pt x="317719" y="2770757"/>
                </a:lnTo>
                <a:lnTo>
                  <a:pt x="318129" y="2778006"/>
                </a:lnTo>
                <a:lnTo>
                  <a:pt x="317350" y="2782305"/>
                </a:lnTo>
                <a:lnTo>
                  <a:pt x="318550" y="2785440"/>
                </a:lnTo>
                <a:lnTo>
                  <a:pt x="318978" y="2793023"/>
                </a:lnTo>
                <a:lnTo>
                  <a:pt x="328628" y="2811780"/>
                </a:lnTo>
                <a:lnTo>
                  <a:pt x="328631" y="2811787"/>
                </a:lnTo>
                <a:lnTo>
                  <a:pt x="328632" y="2811787"/>
                </a:lnTo>
                <a:lnTo>
                  <a:pt x="328628" y="2811780"/>
                </a:lnTo>
                <a:lnTo>
                  <a:pt x="318550" y="2785440"/>
                </a:lnTo>
                <a:lnTo>
                  <a:pt x="318129" y="2778006"/>
                </a:lnTo>
                <a:lnTo>
                  <a:pt x="324050" y="2745352"/>
                </a:lnTo>
                <a:lnTo>
                  <a:pt x="324050" y="2745349"/>
                </a:lnTo>
                <a:cubicBezTo>
                  <a:pt x="334339" y="2716964"/>
                  <a:pt x="348055" y="2691055"/>
                  <a:pt x="372440" y="2668002"/>
                </a:cubicBezTo>
                <a:cubicBezTo>
                  <a:pt x="401015" y="2640951"/>
                  <a:pt x="433592" y="2612946"/>
                  <a:pt x="445594" y="2571035"/>
                </a:cubicBezTo>
                <a:cubicBezTo>
                  <a:pt x="448166" y="2561986"/>
                  <a:pt x="449642" y="2553556"/>
                  <a:pt x="449809" y="2545007"/>
                </a:cubicBezTo>
                <a:lnTo>
                  <a:pt x="449808" y="2545007"/>
                </a:lnTo>
                <a:lnTo>
                  <a:pt x="449809" y="2545006"/>
                </a:lnTo>
                <a:cubicBezTo>
                  <a:pt x="449975" y="2536458"/>
                  <a:pt x="448832" y="2527790"/>
                  <a:pt x="446164" y="2518264"/>
                </a:cubicBezTo>
                <a:cubicBezTo>
                  <a:pt x="443593" y="2509024"/>
                  <a:pt x="441212" y="2499773"/>
                  <a:pt x="439584" y="2490551"/>
                </a:cubicBezTo>
                <a:lnTo>
                  <a:pt x="437521" y="2463018"/>
                </a:lnTo>
                <a:lnTo>
                  <a:pt x="443352" y="2435913"/>
                </a:lnTo>
                <a:cubicBezTo>
                  <a:pt x="446987" y="2426977"/>
                  <a:pt x="452500" y="2418155"/>
                  <a:pt x="460453" y="2409486"/>
                </a:cubicBezTo>
                <a:cubicBezTo>
                  <a:pt x="477980" y="2390435"/>
                  <a:pt x="489220" y="2364716"/>
                  <a:pt x="484838" y="2334045"/>
                </a:cubicBezTo>
                <a:cubicBezTo>
                  <a:pt x="479314" y="2295754"/>
                  <a:pt x="493220" y="2260891"/>
                  <a:pt x="513795" y="2228315"/>
                </a:cubicBezTo>
                <a:cubicBezTo>
                  <a:pt x="521225" y="2216693"/>
                  <a:pt x="525415" y="2202405"/>
                  <a:pt x="529035" y="2188880"/>
                </a:cubicBezTo>
                <a:cubicBezTo>
                  <a:pt x="537418" y="2157637"/>
                  <a:pt x="544848" y="2126202"/>
                  <a:pt x="551706" y="2094579"/>
                </a:cubicBezTo>
                <a:cubicBezTo>
                  <a:pt x="557420" y="2068670"/>
                  <a:pt x="561612" y="2042571"/>
                  <a:pt x="566565" y="2016470"/>
                </a:cubicBezTo>
                <a:cubicBezTo>
                  <a:pt x="571899" y="1987895"/>
                  <a:pt x="584283" y="1965225"/>
                  <a:pt x="613048" y="1953414"/>
                </a:cubicBezTo>
                <a:cubicBezTo>
                  <a:pt x="622192" y="1949604"/>
                  <a:pt x="629433" y="1940460"/>
                  <a:pt x="637053" y="1933220"/>
                </a:cubicBezTo>
                <a:cubicBezTo>
                  <a:pt x="642577" y="1928077"/>
                  <a:pt x="646769" y="1921217"/>
                  <a:pt x="652483" y="1916455"/>
                </a:cubicBezTo>
                <a:cubicBezTo>
                  <a:pt x="682584" y="1891498"/>
                  <a:pt x="712873" y="1866923"/>
                  <a:pt x="742974" y="1842159"/>
                </a:cubicBezTo>
                <a:cubicBezTo>
                  <a:pt x="745832" y="1839680"/>
                  <a:pt x="749261" y="1837014"/>
                  <a:pt x="750595" y="1833776"/>
                </a:cubicBezTo>
                <a:cubicBezTo>
                  <a:pt x="764501" y="1800247"/>
                  <a:pt x="777645" y="1766336"/>
                  <a:pt x="792316" y="1733189"/>
                </a:cubicBezTo>
                <a:cubicBezTo>
                  <a:pt x="798030" y="1720424"/>
                  <a:pt x="805078" y="1707280"/>
                  <a:pt x="814985" y="1697754"/>
                </a:cubicBezTo>
                <a:cubicBezTo>
                  <a:pt x="837465" y="1676037"/>
                  <a:pt x="861850" y="1656224"/>
                  <a:pt x="871566" y="1624981"/>
                </a:cubicBezTo>
                <a:cubicBezTo>
                  <a:pt x="874423" y="1615837"/>
                  <a:pt x="875948" y="1604979"/>
                  <a:pt x="873471" y="1596214"/>
                </a:cubicBezTo>
                <a:close/>
                <a:moveTo>
                  <a:pt x="820975" y="1453958"/>
                </a:moveTo>
                <a:lnTo>
                  <a:pt x="826772" y="1459073"/>
                </a:lnTo>
                <a:lnTo>
                  <a:pt x="835990" y="1481572"/>
                </a:lnTo>
                <a:lnTo>
                  <a:pt x="826773" y="1459074"/>
                </a:lnTo>
                <a:lnTo>
                  <a:pt x="826772" y="1459073"/>
                </a:lnTo>
                <a:lnTo>
                  <a:pt x="826772" y="1459073"/>
                </a:lnTo>
                <a:close/>
                <a:moveTo>
                  <a:pt x="807579" y="1268758"/>
                </a:moveTo>
                <a:lnTo>
                  <a:pt x="802412" y="1286069"/>
                </a:lnTo>
                <a:cubicBezTo>
                  <a:pt x="787838" y="1306930"/>
                  <a:pt x="781599" y="1328552"/>
                  <a:pt x="780074" y="1350627"/>
                </a:cubicBezTo>
                <a:lnTo>
                  <a:pt x="785669" y="1413840"/>
                </a:lnTo>
                <a:lnTo>
                  <a:pt x="780075" y="1350628"/>
                </a:lnTo>
                <a:cubicBezTo>
                  <a:pt x="781599" y="1328553"/>
                  <a:pt x="787839" y="1306930"/>
                  <a:pt x="802412" y="1286070"/>
                </a:cubicBezTo>
                <a:cubicBezTo>
                  <a:pt x="805555" y="1281689"/>
                  <a:pt x="807127" y="1275402"/>
                  <a:pt x="807579" y="1268758"/>
                </a:cubicBezTo>
                <a:close/>
                <a:moveTo>
                  <a:pt x="865850" y="773035"/>
                </a:moveTo>
                <a:lnTo>
                  <a:pt x="857850" y="854379"/>
                </a:lnTo>
                <a:cubicBezTo>
                  <a:pt x="855564" y="878956"/>
                  <a:pt x="854802" y="903722"/>
                  <a:pt x="826796" y="915343"/>
                </a:cubicBezTo>
                <a:cubicBezTo>
                  <a:pt x="822414" y="917059"/>
                  <a:pt x="819176" y="922773"/>
                  <a:pt x="816318" y="927155"/>
                </a:cubicBezTo>
                <a:cubicBezTo>
                  <a:pt x="772310" y="994785"/>
                  <a:pt x="773454" y="1030980"/>
                  <a:pt x="819938" y="1097087"/>
                </a:cubicBezTo>
                <a:cubicBezTo>
                  <a:pt x="824700" y="1103945"/>
                  <a:pt x="828130" y="1118613"/>
                  <a:pt x="824320" y="1123185"/>
                </a:cubicBezTo>
                <a:cubicBezTo>
                  <a:pt x="808508" y="1142617"/>
                  <a:pt x="801460" y="1162954"/>
                  <a:pt x="799602" y="1184029"/>
                </a:cubicBezTo>
                <a:cubicBezTo>
                  <a:pt x="801460" y="1162954"/>
                  <a:pt x="808509" y="1142618"/>
                  <a:pt x="824321" y="1123186"/>
                </a:cubicBezTo>
                <a:cubicBezTo>
                  <a:pt x="828131" y="1118614"/>
                  <a:pt x="824701" y="1103946"/>
                  <a:pt x="819939" y="1097088"/>
                </a:cubicBezTo>
                <a:cubicBezTo>
                  <a:pt x="773455" y="1030981"/>
                  <a:pt x="772311" y="994786"/>
                  <a:pt x="816319" y="927156"/>
                </a:cubicBezTo>
                <a:cubicBezTo>
                  <a:pt x="819177" y="922774"/>
                  <a:pt x="822415" y="917060"/>
                  <a:pt x="826797" y="915344"/>
                </a:cubicBezTo>
                <a:cubicBezTo>
                  <a:pt x="854802" y="903723"/>
                  <a:pt x="855564" y="878957"/>
                  <a:pt x="857850" y="854380"/>
                </a:cubicBezTo>
                <a:cubicBezTo>
                  <a:pt x="860326" y="827330"/>
                  <a:pt x="863564" y="800277"/>
                  <a:pt x="865850" y="773036"/>
                </a:cubicBezTo>
                <a:close/>
                <a:moveTo>
                  <a:pt x="810449" y="517851"/>
                </a:moveTo>
                <a:lnTo>
                  <a:pt x="819366" y="556047"/>
                </a:lnTo>
                <a:cubicBezTo>
                  <a:pt x="821462" y="564048"/>
                  <a:pt x="826986" y="572622"/>
                  <a:pt x="825844" y="580050"/>
                </a:cubicBezTo>
                <a:cubicBezTo>
                  <a:pt x="822510" y="601578"/>
                  <a:pt x="824939" y="622201"/>
                  <a:pt x="829225" y="642537"/>
                </a:cubicBezTo>
                <a:lnTo>
                  <a:pt x="841749" y="694928"/>
                </a:lnTo>
                <a:lnTo>
                  <a:pt x="829226" y="642538"/>
                </a:lnTo>
                <a:cubicBezTo>
                  <a:pt x="824940" y="622201"/>
                  <a:pt x="822511" y="601579"/>
                  <a:pt x="825845" y="580051"/>
                </a:cubicBezTo>
                <a:cubicBezTo>
                  <a:pt x="826987" y="572623"/>
                  <a:pt x="821463" y="564049"/>
                  <a:pt x="819367" y="556048"/>
                </a:cubicBezTo>
                <a:close/>
                <a:moveTo>
                  <a:pt x="797154" y="298169"/>
                </a:moveTo>
                <a:lnTo>
                  <a:pt x="811936" y="313533"/>
                </a:lnTo>
                <a:cubicBezTo>
                  <a:pt x="816128" y="316389"/>
                  <a:pt x="813842" y="330298"/>
                  <a:pt x="812508" y="338870"/>
                </a:cubicBezTo>
                <a:cubicBezTo>
                  <a:pt x="809650" y="357921"/>
                  <a:pt x="802412" y="376781"/>
                  <a:pt x="802602" y="395640"/>
                </a:cubicBezTo>
                <a:lnTo>
                  <a:pt x="806412" y="367328"/>
                </a:lnTo>
                <a:cubicBezTo>
                  <a:pt x="808555" y="357874"/>
                  <a:pt x="811080" y="348396"/>
                  <a:pt x="812509" y="338871"/>
                </a:cubicBezTo>
                <a:cubicBezTo>
                  <a:pt x="813843" y="330299"/>
                  <a:pt x="816129" y="316390"/>
                  <a:pt x="811937" y="313534"/>
                </a:cubicBezTo>
                <a:close/>
                <a:moveTo>
                  <a:pt x="789609" y="281568"/>
                </a:moveTo>
                <a:lnTo>
                  <a:pt x="794503" y="295415"/>
                </a:lnTo>
                <a:lnTo>
                  <a:pt x="794504" y="295415"/>
                </a:lnTo>
                <a:close/>
                <a:moveTo>
                  <a:pt x="802929" y="24486"/>
                </a:moveTo>
                <a:lnTo>
                  <a:pt x="805191" y="74129"/>
                </a:lnTo>
                <a:cubicBezTo>
                  <a:pt x="803807" y="100174"/>
                  <a:pt x="799302" y="125876"/>
                  <a:pt x="795072" y="151569"/>
                </a:cubicBezTo>
                <a:lnTo>
                  <a:pt x="794873" y="153388"/>
                </a:lnTo>
                <a:lnTo>
                  <a:pt x="791059" y="177271"/>
                </a:lnTo>
                <a:lnTo>
                  <a:pt x="786600" y="228944"/>
                </a:lnTo>
                <a:lnTo>
                  <a:pt x="786600" y="228948"/>
                </a:lnTo>
                <a:lnTo>
                  <a:pt x="786600" y="228949"/>
                </a:lnTo>
                <a:lnTo>
                  <a:pt x="786600" y="228944"/>
                </a:lnTo>
                <a:lnTo>
                  <a:pt x="794873" y="153388"/>
                </a:lnTo>
                <a:lnTo>
                  <a:pt x="799269" y="125861"/>
                </a:lnTo>
                <a:cubicBezTo>
                  <a:pt x="801959" y="108703"/>
                  <a:pt x="804269" y="91492"/>
                  <a:pt x="805192" y="74129"/>
                </a:cubicBezTo>
                <a:close/>
                <a:moveTo>
                  <a:pt x="341402" y="0"/>
                </a:moveTo>
                <a:lnTo>
                  <a:pt x="805510" y="0"/>
                </a:lnTo>
                <a:lnTo>
                  <a:pt x="802792" y="21486"/>
                </a:lnTo>
                <a:lnTo>
                  <a:pt x="805510" y="1"/>
                </a:lnTo>
                <a:lnTo>
                  <a:pt x="4572002" y="2"/>
                </a:lnTo>
                <a:lnTo>
                  <a:pt x="4572002" y="6858002"/>
                </a:lnTo>
                <a:lnTo>
                  <a:pt x="312449" y="6858002"/>
                </a:lnTo>
                <a:lnTo>
                  <a:pt x="312449" y="6858001"/>
                </a:lnTo>
                <a:lnTo>
                  <a:pt x="312449" y="6858001"/>
                </a:lnTo>
                <a:lnTo>
                  <a:pt x="306286" y="6812064"/>
                </a:lnTo>
                <a:lnTo>
                  <a:pt x="311060" y="6776800"/>
                </a:lnTo>
                <a:cubicBezTo>
                  <a:pt x="314156" y="6765164"/>
                  <a:pt x="318906" y="6753698"/>
                  <a:pt x="325764" y="6742553"/>
                </a:cubicBezTo>
                <a:cubicBezTo>
                  <a:pt x="334052" y="6729219"/>
                  <a:pt x="339196" y="6716169"/>
                  <a:pt x="339600" y="6702977"/>
                </a:cubicBezTo>
                <a:lnTo>
                  <a:pt x="339600" y="6702976"/>
                </a:lnTo>
                <a:lnTo>
                  <a:pt x="339600" y="6702976"/>
                </a:lnTo>
                <a:cubicBezTo>
                  <a:pt x="340005" y="6689783"/>
                  <a:pt x="335671" y="6676448"/>
                  <a:pt x="325002" y="6662541"/>
                </a:cubicBezTo>
                <a:cubicBezTo>
                  <a:pt x="321335" y="6657826"/>
                  <a:pt x="319038" y="6651967"/>
                  <a:pt x="317919" y="6645552"/>
                </a:cubicBezTo>
                <a:lnTo>
                  <a:pt x="317907" y="6625225"/>
                </a:lnTo>
                <a:lnTo>
                  <a:pt x="334529" y="6588626"/>
                </a:lnTo>
                <a:cubicBezTo>
                  <a:pt x="340625" y="6582147"/>
                  <a:pt x="346721" y="6575479"/>
                  <a:pt x="357008" y="6564621"/>
                </a:cubicBezTo>
                <a:lnTo>
                  <a:pt x="357008" y="6564620"/>
                </a:lnTo>
                <a:lnTo>
                  <a:pt x="334529" y="6588625"/>
                </a:lnTo>
                <a:cubicBezTo>
                  <a:pt x="326052" y="6597578"/>
                  <a:pt x="320003" y="6611342"/>
                  <a:pt x="317907" y="6625224"/>
                </a:cubicBezTo>
                <a:lnTo>
                  <a:pt x="317907" y="6625225"/>
                </a:lnTo>
                <a:lnTo>
                  <a:pt x="317907" y="6625225"/>
                </a:lnTo>
                <a:cubicBezTo>
                  <a:pt x="315811" y="6639108"/>
                  <a:pt x="317668" y="6653111"/>
                  <a:pt x="325002" y="6662542"/>
                </a:cubicBezTo>
                <a:cubicBezTo>
                  <a:pt x="330337" y="6669496"/>
                  <a:pt x="334087" y="6676306"/>
                  <a:pt x="336454" y="6683027"/>
                </a:cubicBezTo>
                <a:lnTo>
                  <a:pt x="339600" y="6702976"/>
                </a:lnTo>
                <a:lnTo>
                  <a:pt x="325764" y="6742552"/>
                </a:lnTo>
                <a:cubicBezTo>
                  <a:pt x="312048" y="6764841"/>
                  <a:pt x="306762" y="6788417"/>
                  <a:pt x="306286" y="6812063"/>
                </a:cubicBezTo>
                <a:lnTo>
                  <a:pt x="306286" y="6812064"/>
                </a:lnTo>
                <a:lnTo>
                  <a:pt x="306286" y="6812064"/>
                </a:lnTo>
                <a:lnTo>
                  <a:pt x="312449"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39625" y="3309437"/>
                  <a:pt x="31623" y="3297434"/>
                  <a:pt x="23432" y="3293244"/>
                </a:cubicBezTo>
                <a:cubicBezTo>
                  <a:pt x="5144" y="3283908"/>
                  <a:pt x="1904" y="3271145"/>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a:effectLst>
            <a:outerShdw blurRad="381000" dist="152400" dir="10800000" algn="r" rotWithShape="0">
              <a:prstClr val="black">
                <a:alpha val="10000"/>
              </a:prstClr>
            </a:outerShdw>
          </a:effectLst>
        </p:spPr>
      </p:pic>
      <p:sp>
        <p:nvSpPr>
          <p:cNvPr id="20" name="Freeform: Shape 19">
            <a:extLst>
              <a:ext uri="{FF2B5EF4-FFF2-40B4-BE49-F238E27FC236}">
                <a16:creationId xmlns:a16="http://schemas.microsoft.com/office/drawing/2014/main" id="{D891F8D6-850A-4554-AF0F-FC18D0F9D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3284870-6C37-E18E-99A1-13ADD63C06C3}"/>
              </a:ext>
            </a:extLst>
          </p:cNvPr>
          <p:cNvSpPr>
            <a:spLocks noGrp="1"/>
          </p:cNvSpPr>
          <p:nvPr>
            <p:ph idx="1"/>
          </p:nvPr>
        </p:nvSpPr>
        <p:spPr>
          <a:xfrm>
            <a:off x="762001" y="3047999"/>
            <a:ext cx="6095998" cy="3048001"/>
          </a:xfrm>
        </p:spPr>
        <p:txBody>
          <a:bodyPr>
            <a:normAutofit/>
          </a:bodyPr>
          <a:lstStyle/>
          <a:p>
            <a:r>
              <a:rPr lang="en-US" sz="1800"/>
              <a:t>The push (CTA) is the final step.</a:t>
            </a:r>
          </a:p>
          <a:p>
            <a:r>
              <a:rPr lang="en-US" sz="1800"/>
              <a:t>Don’t only use a standard CTAs, but a compelling reason why the reader should act now and take advantage of your solution.</a:t>
            </a:r>
          </a:p>
          <a:p>
            <a:r>
              <a:rPr lang="en-US" sz="1800"/>
              <a:t>You can also provide a recap and remind the reader of the outcome of taking action now.</a:t>
            </a:r>
          </a:p>
          <a:p>
            <a:r>
              <a:rPr lang="en-US" sz="1800"/>
              <a:t>If you have any free bonuses, discounts, limited time offers, guarantees, or other factors that the prospect may not have considered up until now, now’s the time to roll them out.</a:t>
            </a:r>
          </a:p>
        </p:txBody>
      </p:sp>
      <p:sp>
        <p:nvSpPr>
          <p:cNvPr id="22" name="Freeform: Shape 21">
            <a:extLst>
              <a:ext uri="{FF2B5EF4-FFF2-40B4-BE49-F238E27FC236}">
                <a16:creationId xmlns:a16="http://schemas.microsoft.com/office/drawing/2014/main" id="{801843F1-9A50-4D34-96E0-A5E4E7443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8212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438FC7-425A-6D9A-A735-B348223D7A26}"/>
              </a:ext>
            </a:extLst>
          </p:cNvPr>
          <p:cNvSpPr>
            <a:spLocks noGrp="1"/>
          </p:cNvSpPr>
          <p:nvPr>
            <p:ph type="title"/>
          </p:nvPr>
        </p:nvSpPr>
        <p:spPr>
          <a:xfrm>
            <a:off x="5334001" y="1163594"/>
            <a:ext cx="6095999" cy="1624055"/>
          </a:xfrm>
        </p:spPr>
        <p:txBody>
          <a:bodyPr anchor="b">
            <a:normAutofit/>
          </a:bodyPr>
          <a:lstStyle/>
          <a:p>
            <a:r>
              <a:rPr lang="en-US" dirty="0"/>
              <a:t>The key to persuasion</a:t>
            </a:r>
          </a:p>
        </p:txBody>
      </p:sp>
      <p:pic>
        <p:nvPicPr>
          <p:cNvPr id="5" name="Picture 4" descr="Young woman thinking">
            <a:extLst>
              <a:ext uri="{FF2B5EF4-FFF2-40B4-BE49-F238E27FC236}">
                <a16:creationId xmlns:a16="http://schemas.microsoft.com/office/drawing/2014/main" id="{CC3F6A78-4DCF-F951-726C-A76DEE86A132}"/>
              </a:ext>
            </a:extLst>
          </p:cNvPr>
          <p:cNvPicPr>
            <a:picLocks noChangeAspect="1"/>
          </p:cNvPicPr>
          <p:nvPr/>
        </p:nvPicPr>
        <p:blipFill rotWithShape="1">
          <a:blip r:embed="rId2"/>
          <a:srcRect l="26750" r="28749"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30" name="Freeform: Shape 29">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CFE852B-49CB-BFD9-32C4-0FDFFFD70F98}"/>
              </a:ext>
            </a:extLst>
          </p:cNvPr>
          <p:cNvSpPr>
            <a:spLocks noGrp="1"/>
          </p:cNvSpPr>
          <p:nvPr>
            <p:ph idx="1"/>
          </p:nvPr>
        </p:nvSpPr>
        <p:spPr>
          <a:xfrm>
            <a:off x="5334001" y="3047999"/>
            <a:ext cx="6095999" cy="3048001"/>
          </a:xfrm>
        </p:spPr>
        <p:txBody>
          <a:bodyPr>
            <a:normAutofit/>
          </a:bodyPr>
          <a:lstStyle/>
          <a:p>
            <a:r>
              <a:rPr lang="en-US"/>
              <a:t>Persuasion is about understanding. </a:t>
            </a:r>
          </a:p>
          <a:p>
            <a:r>
              <a:rPr lang="en-US"/>
              <a:t>Don’t assume people understand on their own.</a:t>
            </a:r>
          </a:p>
          <a:p>
            <a:r>
              <a:rPr lang="en-US"/>
              <a:t>Good copy educates the reader in a way that the brain finds appealing. </a:t>
            </a:r>
            <a:endParaRPr lang="en-US" dirty="0"/>
          </a:p>
        </p:txBody>
      </p:sp>
    </p:spTree>
    <p:extLst>
      <p:ext uri="{BB962C8B-B14F-4D97-AF65-F5344CB8AC3E}">
        <p14:creationId xmlns:p14="http://schemas.microsoft.com/office/powerpoint/2010/main" val="260566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5F740-3879-CDD8-A8EC-6C4D08E891BB}"/>
              </a:ext>
            </a:extLst>
          </p:cNvPr>
          <p:cNvSpPr>
            <a:spLocks noGrp="1"/>
          </p:cNvSpPr>
          <p:nvPr>
            <p:ph type="title"/>
          </p:nvPr>
        </p:nvSpPr>
        <p:spPr>
          <a:xfrm>
            <a:off x="5334001" y="1163594"/>
            <a:ext cx="6095999" cy="1624055"/>
          </a:xfrm>
        </p:spPr>
        <p:txBody>
          <a:bodyPr anchor="b">
            <a:normAutofit/>
          </a:bodyPr>
          <a:lstStyle/>
          <a:p>
            <a:r>
              <a:rPr lang="en-US" dirty="0"/>
              <a:t>Not just for social copies </a:t>
            </a:r>
          </a:p>
        </p:txBody>
      </p:sp>
      <p:pic>
        <p:nvPicPr>
          <p:cNvPr id="5" name="Picture 4" descr="Video camera on tripod, recording man presenting, wearing in casual business attire, at table with laptop and notebooks">
            <a:extLst>
              <a:ext uri="{FF2B5EF4-FFF2-40B4-BE49-F238E27FC236}">
                <a16:creationId xmlns:a16="http://schemas.microsoft.com/office/drawing/2014/main" id="{12794F41-8E40-B10B-8B23-F9A3324E3DF4}"/>
              </a:ext>
            </a:extLst>
          </p:cNvPr>
          <p:cNvPicPr>
            <a:picLocks noChangeAspect="1"/>
          </p:cNvPicPr>
          <p:nvPr/>
        </p:nvPicPr>
        <p:blipFill rotWithShape="1">
          <a:blip r:embed="rId2"/>
          <a:srcRect l="16003" r="39496"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42" name="Freeform: Shape 41">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54D0079-4A1B-F962-7695-BD008FF11069}"/>
              </a:ext>
            </a:extLst>
          </p:cNvPr>
          <p:cNvSpPr>
            <a:spLocks noGrp="1"/>
          </p:cNvSpPr>
          <p:nvPr>
            <p:ph idx="1"/>
          </p:nvPr>
        </p:nvSpPr>
        <p:spPr>
          <a:xfrm>
            <a:off x="5334001" y="3047999"/>
            <a:ext cx="6095999" cy="3048001"/>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The Four P Approach can be used for all text and media formats, including emails, blog posts, and video scripts. </a:t>
            </a:r>
          </a:p>
          <a:p>
            <a:endParaRPr lang="en-US" dirty="0"/>
          </a:p>
        </p:txBody>
      </p:sp>
    </p:spTree>
    <p:extLst>
      <p:ext uri="{BB962C8B-B14F-4D97-AF65-F5344CB8AC3E}">
        <p14:creationId xmlns:p14="http://schemas.microsoft.com/office/powerpoint/2010/main" val="205498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two people's hands pointing at laptop screen with stack of 4 books in background, one person holding a pen">
            <a:extLst>
              <a:ext uri="{FF2B5EF4-FFF2-40B4-BE49-F238E27FC236}">
                <a16:creationId xmlns:a16="http://schemas.microsoft.com/office/drawing/2014/main" id="{0CBA674C-7FF5-DEE8-480D-D403DA043DD9}"/>
              </a:ext>
            </a:extLst>
          </p:cNvPr>
          <p:cNvPicPr>
            <a:picLocks noChangeAspect="1"/>
          </p:cNvPicPr>
          <p:nvPr/>
        </p:nvPicPr>
        <p:blipFill rotWithShape="1">
          <a:blip r:embed="rId3">
            <a:alphaModFix amt="50000"/>
          </a:blip>
          <a:srcRect t="25094"/>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70" name="Group 6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71" name="Freeform: Shape 7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0098245-91D0-D827-8E8B-CAD8BF5E2554}"/>
              </a:ext>
            </a:extLst>
          </p:cNvPr>
          <p:cNvSpPr>
            <a:spLocks noGrp="1"/>
          </p:cNvSpPr>
          <p:nvPr>
            <p:ph type="ctrTitle"/>
          </p:nvPr>
        </p:nvSpPr>
        <p:spPr>
          <a:xfrm>
            <a:off x="761999" y="1514475"/>
            <a:ext cx="8381999" cy="1995487"/>
          </a:xfrm>
        </p:spPr>
        <p:txBody>
          <a:bodyPr>
            <a:normAutofit/>
          </a:bodyPr>
          <a:lstStyle/>
          <a:p>
            <a:pPr algn="l"/>
            <a:r>
              <a:rPr lang="en-US" sz="6800" dirty="0"/>
              <a:t>The Problem-Agitate-Solution </a:t>
            </a:r>
          </a:p>
        </p:txBody>
      </p:sp>
    </p:spTree>
    <p:extLst>
      <p:ext uri="{BB962C8B-B14F-4D97-AF65-F5344CB8AC3E}">
        <p14:creationId xmlns:p14="http://schemas.microsoft.com/office/powerpoint/2010/main" val="419837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ornVTI">
  <a:themeElements>
    <a:clrScheme name="AnalogousFromDarkSeedLeftStep">
      <a:dk1>
        <a:srgbClr val="000000"/>
      </a:dk1>
      <a:lt1>
        <a:srgbClr val="FFFFFF"/>
      </a:lt1>
      <a:dk2>
        <a:srgbClr val="412E24"/>
      </a:dk2>
      <a:lt2>
        <a:srgbClr val="E8E2E8"/>
      </a:lt2>
      <a:accent1>
        <a:srgbClr val="47B547"/>
      </a:accent1>
      <a:accent2>
        <a:srgbClr val="6CB13B"/>
      </a:accent2>
      <a:accent3>
        <a:srgbClr val="98A942"/>
      </a:accent3>
      <a:accent4>
        <a:srgbClr val="B1933B"/>
      </a:accent4>
      <a:accent5>
        <a:srgbClr val="C3744D"/>
      </a:accent5>
      <a:accent6>
        <a:srgbClr val="B13B45"/>
      </a:accent6>
      <a:hlink>
        <a:srgbClr val="AF743A"/>
      </a:hlink>
      <a:folHlink>
        <a:srgbClr val="7F7F7F"/>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706</Words>
  <Application>Microsoft Macintosh PowerPoint</Application>
  <PresentationFormat>Widescreen</PresentationFormat>
  <Paragraphs>66</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Nova Cond</vt:lpstr>
      <vt:lpstr>Calibri</vt:lpstr>
      <vt:lpstr>Impact</vt:lpstr>
      <vt:lpstr>TornVTI</vt:lpstr>
      <vt:lpstr>Copywriting for Social Media </vt:lpstr>
      <vt:lpstr>The Four P Approach</vt:lpstr>
      <vt:lpstr>Promise</vt:lpstr>
      <vt:lpstr>Picture</vt:lpstr>
      <vt:lpstr>Proof</vt:lpstr>
      <vt:lpstr>Push</vt:lpstr>
      <vt:lpstr>The key to persuasion</vt:lpstr>
      <vt:lpstr>Not just for social copies </vt:lpstr>
      <vt:lpstr>The Problem-Agitate-Solution </vt:lpstr>
      <vt:lpstr>Problem-Agitate-Solution or PAS</vt:lpstr>
      <vt:lpstr>Problem</vt:lpstr>
      <vt:lpstr>Agitate</vt:lpstr>
      <vt:lpstr>Solution</vt:lpstr>
      <vt:lpstr>RFS questions to answer </vt:lpstr>
      <vt:lpstr>Tools to improve content</vt:lpstr>
      <vt:lpstr>LinkedIn</vt:lpstr>
      <vt:lpstr>Use smart &amp; AI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Copywriting for Social Media </dc:title>
  <dc:creator>Lisa Davidson</dc:creator>
  <cp:lastModifiedBy>Lisa Davidson</cp:lastModifiedBy>
  <cp:revision>16</cp:revision>
  <dcterms:created xsi:type="dcterms:W3CDTF">2022-11-14T15:58:51Z</dcterms:created>
  <dcterms:modified xsi:type="dcterms:W3CDTF">2022-11-15T20:56:46Z</dcterms:modified>
</cp:coreProperties>
</file>